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73" r:id="rId2"/>
    <p:sldId id="256" r:id="rId3"/>
    <p:sldId id="266" r:id="rId4"/>
    <p:sldId id="262" r:id="rId5"/>
    <p:sldId id="261" r:id="rId6"/>
    <p:sldId id="263" r:id="rId7"/>
    <p:sldId id="265" r:id="rId8"/>
    <p:sldId id="264" r:id="rId9"/>
    <p:sldId id="267" r:id="rId10"/>
    <p:sldId id="268" r:id="rId11"/>
    <p:sldId id="269" r:id="rId12"/>
    <p:sldId id="270" r:id="rId13"/>
    <p:sldId id="271" r:id="rId14"/>
    <p:sldId id="27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E7260B-760E-4949-A052-EB8382342EBB}" v="20" dt="2020-05-10T11:44:55.824"/>
    <p1510:client id="{E6E71BD1-6D21-4B29-AE30-02FD2D625BA3}" v="35" dt="2020-05-10T13:39:00.4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9005" autoAdjust="0"/>
  </p:normalViewPr>
  <p:slideViewPr>
    <p:cSldViewPr snapToGrid="0" showGuides="1">
      <p:cViewPr varScale="1">
        <p:scale>
          <a:sx n="100" d="100"/>
          <a:sy n="100" d="100"/>
        </p:scale>
        <p:origin x="852" y="78"/>
      </p:cViewPr>
      <p:guideLst>
        <p:guide orient="horz" pos="2160"/>
        <p:guide pos="386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holas Oates" userId="9a3c7fe1d22dfd6b" providerId="LiveId" clId="{E6E71BD1-6D21-4B29-AE30-02FD2D625BA3}"/>
    <pc:docChg chg="undo custSel addSld delSld modSld">
      <pc:chgData name="Nicholas Oates" userId="9a3c7fe1d22dfd6b" providerId="LiveId" clId="{E6E71BD1-6D21-4B29-AE30-02FD2D625BA3}" dt="2020-05-10T13:39:11.828" v="581" actId="1076"/>
      <pc:docMkLst>
        <pc:docMk/>
      </pc:docMkLst>
      <pc:sldChg chg="modSp mod modNotesTx">
        <pc:chgData name="Nicholas Oates" userId="9a3c7fe1d22dfd6b" providerId="LiveId" clId="{E6E71BD1-6D21-4B29-AE30-02FD2D625BA3}" dt="2020-05-10T12:57:59.811" v="294"/>
        <pc:sldMkLst>
          <pc:docMk/>
          <pc:sldMk cId="2853159174" sldId="263"/>
        </pc:sldMkLst>
        <pc:spChg chg="mod">
          <ac:chgData name="Nicholas Oates" userId="9a3c7fe1d22dfd6b" providerId="LiveId" clId="{E6E71BD1-6D21-4B29-AE30-02FD2D625BA3}" dt="2020-05-10T12:57:59.811" v="294"/>
          <ac:spMkLst>
            <pc:docMk/>
            <pc:sldMk cId="2853159174" sldId="263"/>
            <ac:spMk id="7" creationId="{BA03260A-E574-4E95-B986-4A1DF23BC279}"/>
          </ac:spMkLst>
        </pc:spChg>
      </pc:sldChg>
      <pc:sldChg chg="addSp delSp modSp mod modNotesTx">
        <pc:chgData name="Nicholas Oates" userId="9a3c7fe1d22dfd6b" providerId="LiveId" clId="{E6E71BD1-6D21-4B29-AE30-02FD2D625BA3}" dt="2020-05-10T13:29:01.902" v="571" actId="20577"/>
        <pc:sldMkLst>
          <pc:docMk/>
          <pc:sldMk cId="2920901541" sldId="265"/>
        </pc:sldMkLst>
        <pc:spChg chg="mod">
          <ac:chgData name="Nicholas Oates" userId="9a3c7fe1d22dfd6b" providerId="LiveId" clId="{E6E71BD1-6D21-4B29-AE30-02FD2D625BA3}" dt="2020-05-10T12:40:53.105" v="166" actId="1076"/>
          <ac:spMkLst>
            <pc:docMk/>
            <pc:sldMk cId="2920901541" sldId="265"/>
            <ac:spMk id="4" creationId="{F3F03C71-1EEA-4A7D-8A24-F7D97BB32ACC}"/>
          </ac:spMkLst>
        </pc:spChg>
        <pc:spChg chg="mod">
          <ac:chgData name="Nicholas Oates" userId="9a3c7fe1d22dfd6b" providerId="LiveId" clId="{E6E71BD1-6D21-4B29-AE30-02FD2D625BA3}" dt="2020-05-10T12:41:10.262" v="168" actId="1076"/>
          <ac:spMkLst>
            <pc:docMk/>
            <pc:sldMk cId="2920901541" sldId="265"/>
            <ac:spMk id="5" creationId="{6AD2B6CF-01B4-4937-AF4F-DB76E0721F10}"/>
          </ac:spMkLst>
        </pc:spChg>
        <pc:spChg chg="mod">
          <ac:chgData name="Nicholas Oates" userId="9a3c7fe1d22dfd6b" providerId="LiveId" clId="{E6E71BD1-6D21-4B29-AE30-02FD2D625BA3}" dt="2020-05-10T12:41:00.075" v="167" actId="1076"/>
          <ac:spMkLst>
            <pc:docMk/>
            <pc:sldMk cId="2920901541" sldId="265"/>
            <ac:spMk id="6" creationId="{A287E414-6DC5-48F2-B773-8E1CBAA996FA}"/>
          </ac:spMkLst>
        </pc:spChg>
        <pc:spChg chg="add mod">
          <ac:chgData name="Nicholas Oates" userId="9a3c7fe1d22dfd6b" providerId="LiveId" clId="{E6E71BD1-6D21-4B29-AE30-02FD2D625BA3}" dt="2020-05-10T12:45:32.852" v="174" actId="20577"/>
          <ac:spMkLst>
            <pc:docMk/>
            <pc:sldMk cId="2920901541" sldId="265"/>
            <ac:spMk id="8" creationId="{D3BD7684-62D6-44C2-994F-352BB767679B}"/>
          </ac:spMkLst>
        </pc:spChg>
        <pc:spChg chg="add mod">
          <ac:chgData name="Nicholas Oates" userId="9a3c7fe1d22dfd6b" providerId="LiveId" clId="{E6E71BD1-6D21-4B29-AE30-02FD2D625BA3}" dt="2020-05-10T13:08:34.890" v="345" actId="1035"/>
          <ac:spMkLst>
            <pc:docMk/>
            <pc:sldMk cId="2920901541" sldId="265"/>
            <ac:spMk id="9" creationId="{83D3D0D6-A659-41CC-9B34-6DC8FAB17747}"/>
          </ac:spMkLst>
        </pc:spChg>
        <pc:spChg chg="add del mod">
          <ac:chgData name="Nicholas Oates" userId="9a3c7fe1d22dfd6b" providerId="LiveId" clId="{E6E71BD1-6D21-4B29-AE30-02FD2D625BA3}" dt="2020-05-10T13:06:59.473" v="306"/>
          <ac:spMkLst>
            <pc:docMk/>
            <pc:sldMk cId="2920901541" sldId="265"/>
            <ac:spMk id="10" creationId="{B81A8A00-3CB3-40EC-ACE8-C0DB2DBB93B0}"/>
          </ac:spMkLst>
        </pc:spChg>
        <pc:spChg chg="add mod">
          <ac:chgData name="Nicholas Oates" userId="9a3c7fe1d22dfd6b" providerId="LiveId" clId="{E6E71BD1-6D21-4B29-AE30-02FD2D625BA3}" dt="2020-05-10T13:22:05.217" v="419" actId="20577"/>
          <ac:spMkLst>
            <pc:docMk/>
            <pc:sldMk cId="2920901541" sldId="265"/>
            <ac:spMk id="11" creationId="{547AB60B-7988-4241-B7BD-939628F37044}"/>
          </ac:spMkLst>
        </pc:spChg>
        <pc:spChg chg="add mod">
          <ac:chgData name="Nicholas Oates" userId="9a3c7fe1d22dfd6b" providerId="LiveId" clId="{E6E71BD1-6D21-4B29-AE30-02FD2D625BA3}" dt="2020-05-10T13:27:50.247" v="551" actId="20577"/>
          <ac:spMkLst>
            <pc:docMk/>
            <pc:sldMk cId="2920901541" sldId="265"/>
            <ac:spMk id="12" creationId="{9D7AE651-45D1-4CE7-8269-A34A7D51200F}"/>
          </ac:spMkLst>
        </pc:spChg>
      </pc:sldChg>
      <pc:sldChg chg="modSp mod">
        <pc:chgData name="Nicholas Oates" userId="9a3c7fe1d22dfd6b" providerId="LiveId" clId="{E6E71BD1-6D21-4B29-AE30-02FD2D625BA3}" dt="2020-05-10T13:00:40.769" v="299" actId="12"/>
        <pc:sldMkLst>
          <pc:docMk/>
          <pc:sldMk cId="2672687273" sldId="266"/>
        </pc:sldMkLst>
        <pc:spChg chg="mod">
          <ac:chgData name="Nicholas Oates" userId="9a3c7fe1d22dfd6b" providerId="LiveId" clId="{E6E71BD1-6D21-4B29-AE30-02FD2D625BA3}" dt="2020-05-10T12:59:49.373" v="295" actId="12"/>
          <ac:spMkLst>
            <pc:docMk/>
            <pc:sldMk cId="2672687273" sldId="266"/>
            <ac:spMk id="8" creationId="{60B6F750-CAFA-46BE-9E43-FF999748F812}"/>
          </ac:spMkLst>
        </pc:spChg>
        <pc:spChg chg="mod">
          <ac:chgData name="Nicholas Oates" userId="9a3c7fe1d22dfd6b" providerId="LiveId" clId="{E6E71BD1-6D21-4B29-AE30-02FD2D625BA3}" dt="2020-05-10T13:00:40.769" v="299" actId="12"/>
          <ac:spMkLst>
            <pc:docMk/>
            <pc:sldMk cId="2672687273" sldId="266"/>
            <ac:spMk id="9" creationId="{49A1BD99-F1BE-49AA-ADE8-5F74B5E086BA}"/>
          </ac:spMkLst>
        </pc:spChg>
        <pc:spChg chg="mod">
          <ac:chgData name="Nicholas Oates" userId="9a3c7fe1d22dfd6b" providerId="LiveId" clId="{E6E71BD1-6D21-4B29-AE30-02FD2D625BA3}" dt="2020-05-10T13:00:27.752" v="298" actId="12"/>
          <ac:spMkLst>
            <pc:docMk/>
            <pc:sldMk cId="2672687273" sldId="266"/>
            <ac:spMk id="11" creationId="{FE0022EB-7703-45A2-A884-5B44ADFF9211}"/>
          </ac:spMkLst>
        </pc:spChg>
        <pc:spChg chg="mod">
          <ac:chgData name="Nicholas Oates" userId="9a3c7fe1d22dfd6b" providerId="LiveId" clId="{E6E71BD1-6D21-4B29-AE30-02FD2D625BA3}" dt="2020-05-10T13:00:15.027" v="297" actId="12"/>
          <ac:spMkLst>
            <pc:docMk/>
            <pc:sldMk cId="2672687273" sldId="266"/>
            <ac:spMk id="12" creationId="{AAA6A57A-525B-462A-BE98-2B1C0D2233A9}"/>
          </ac:spMkLst>
        </pc:spChg>
      </pc:sldChg>
      <pc:sldChg chg="modSp mod">
        <pc:chgData name="Nicholas Oates" userId="9a3c7fe1d22dfd6b" providerId="LiveId" clId="{E6E71BD1-6D21-4B29-AE30-02FD2D625BA3}" dt="2020-05-10T13:37:25.494" v="573" actId="27636"/>
        <pc:sldMkLst>
          <pc:docMk/>
          <pc:sldMk cId="4183425126" sldId="268"/>
        </pc:sldMkLst>
        <pc:spChg chg="mod">
          <ac:chgData name="Nicholas Oates" userId="9a3c7fe1d22dfd6b" providerId="LiveId" clId="{E6E71BD1-6D21-4B29-AE30-02FD2D625BA3}" dt="2020-05-10T13:37:25.494" v="573" actId="27636"/>
          <ac:spMkLst>
            <pc:docMk/>
            <pc:sldMk cId="4183425126" sldId="268"/>
            <ac:spMk id="3" creationId="{F7BE44CF-1022-4423-83C4-6145AE6333D3}"/>
          </ac:spMkLst>
        </pc:spChg>
      </pc:sldChg>
      <pc:sldChg chg="modSp add mod">
        <pc:chgData name="Nicholas Oates" userId="9a3c7fe1d22dfd6b" providerId="LiveId" clId="{E6E71BD1-6D21-4B29-AE30-02FD2D625BA3}" dt="2020-05-10T13:37:48.919" v="575" actId="27636"/>
        <pc:sldMkLst>
          <pc:docMk/>
          <pc:sldMk cId="81046426" sldId="269"/>
        </pc:sldMkLst>
        <pc:spChg chg="mod">
          <ac:chgData name="Nicholas Oates" userId="9a3c7fe1d22dfd6b" providerId="LiveId" clId="{E6E71BD1-6D21-4B29-AE30-02FD2D625BA3}" dt="2020-05-10T13:37:48.919" v="575" actId="27636"/>
          <ac:spMkLst>
            <pc:docMk/>
            <pc:sldMk cId="81046426" sldId="269"/>
            <ac:spMk id="3" creationId="{F7BE44CF-1022-4423-83C4-6145AE6333D3}"/>
          </ac:spMkLst>
        </pc:spChg>
      </pc:sldChg>
      <pc:sldChg chg="new del">
        <pc:chgData name="Nicholas Oates" userId="9a3c7fe1d22dfd6b" providerId="LiveId" clId="{E6E71BD1-6D21-4B29-AE30-02FD2D625BA3}" dt="2020-05-10T12:08:06.081" v="7" actId="680"/>
        <pc:sldMkLst>
          <pc:docMk/>
          <pc:sldMk cId="267690734" sldId="269"/>
        </pc:sldMkLst>
      </pc:sldChg>
      <pc:sldChg chg="new del">
        <pc:chgData name="Nicholas Oates" userId="9a3c7fe1d22dfd6b" providerId="LiveId" clId="{E6E71BD1-6D21-4B29-AE30-02FD2D625BA3}" dt="2020-05-10T12:08:05.475" v="6" actId="680"/>
        <pc:sldMkLst>
          <pc:docMk/>
          <pc:sldMk cId="751019335" sldId="270"/>
        </pc:sldMkLst>
      </pc:sldChg>
      <pc:sldChg chg="modSp add">
        <pc:chgData name="Nicholas Oates" userId="9a3c7fe1d22dfd6b" providerId="LiveId" clId="{E6E71BD1-6D21-4B29-AE30-02FD2D625BA3}" dt="2020-05-10T13:38:07.791" v="576"/>
        <pc:sldMkLst>
          <pc:docMk/>
          <pc:sldMk cId="2054771223" sldId="270"/>
        </pc:sldMkLst>
        <pc:spChg chg="mod">
          <ac:chgData name="Nicholas Oates" userId="9a3c7fe1d22dfd6b" providerId="LiveId" clId="{E6E71BD1-6D21-4B29-AE30-02FD2D625BA3}" dt="2020-05-10T13:38:07.791" v="576"/>
          <ac:spMkLst>
            <pc:docMk/>
            <pc:sldMk cId="2054771223" sldId="270"/>
            <ac:spMk id="3" creationId="{F7BE44CF-1022-4423-83C4-6145AE6333D3}"/>
          </ac:spMkLst>
        </pc:spChg>
      </pc:sldChg>
      <pc:sldChg chg="new del">
        <pc:chgData name="Nicholas Oates" userId="9a3c7fe1d22dfd6b" providerId="LiveId" clId="{E6E71BD1-6D21-4B29-AE30-02FD2D625BA3}" dt="2020-05-10T12:08:04.930" v="5" actId="680"/>
        <pc:sldMkLst>
          <pc:docMk/>
          <pc:sldMk cId="195949297" sldId="271"/>
        </pc:sldMkLst>
      </pc:sldChg>
      <pc:sldChg chg="modSp add">
        <pc:chgData name="Nicholas Oates" userId="9a3c7fe1d22dfd6b" providerId="LiveId" clId="{E6E71BD1-6D21-4B29-AE30-02FD2D625BA3}" dt="2020-05-10T13:38:25.228" v="577"/>
        <pc:sldMkLst>
          <pc:docMk/>
          <pc:sldMk cId="2627790123" sldId="271"/>
        </pc:sldMkLst>
        <pc:spChg chg="mod">
          <ac:chgData name="Nicholas Oates" userId="9a3c7fe1d22dfd6b" providerId="LiveId" clId="{E6E71BD1-6D21-4B29-AE30-02FD2D625BA3}" dt="2020-05-10T13:38:25.228" v="577"/>
          <ac:spMkLst>
            <pc:docMk/>
            <pc:sldMk cId="2627790123" sldId="271"/>
            <ac:spMk id="3" creationId="{F7BE44CF-1022-4423-83C4-6145AE6333D3}"/>
          </ac:spMkLst>
        </pc:spChg>
      </pc:sldChg>
      <pc:sldChg chg="modSp add mod">
        <pc:chgData name="Nicholas Oates" userId="9a3c7fe1d22dfd6b" providerId="LiveId" clId="{E6E71BD1-6D21-4B29-AE30-02FD2D625BA3}" dt="2020-05-10T13:38:48.831" v="579" actId="27636"/>
        <pc:sldMkLst>
          <pc:docMk/>
          <pc:sldMk cId="1928137658" sldId="272"/>
        </pc:sldMkLst>
        <pc:spChg chg="mod">
          <ac:chgData name="Nicholas Oates" userId="9a3c7fe1d22dfd6b" providerId="LiveId" clId="{E6E71BD1-6D21-4B29-AE30-02FD2D625BA3}" dt="2020-05-10T13:38:48.831" v="579" actId="27636"/>
          <ac:spMkLst>
            <pc:docMk/>
            <pc:sldMk cId="1928137658" sldId="272"/>
            <ac:spMk id="3" creationId="{F7BE44CF-1022-4423-83C4-6145AE6333D3}"/>
          </ac:spMkLst>
        </pc:spChg>
      </pc:sldChg>
      <pc:sldChg chg="new del">
        <pc:chgData name="Nicholas Oates" userId="9a3c7fe1d22dfd6b" providerId="LiveId" clId="{E6E71BD1-6D21-4B29-AE30-02FD2D625BA3}" dt="2020-05-10T12:08:04.247" v="4" actId="680"/>
        <pc:sldMkLst>
          <pc:docMk/>
          <pc:sldMk cId="3450504113" sldId="272"/>
        </pc:sldMkLst>
      </pc:sldChg>
      <pc:sldChg chg="addSp delSp modSp add mod">
        <pc:chgData name="Nicholas Oates" userId="9a3c7fe1d22dfd6b" providerId="LiveId" clId="{E6E71BD1-6D21-4B29-AE30-02FD2D625BA3}" dt="2020-05-10T13:39:11.828" v="581" actId="1076"/>
        <pc:sldMkLst>
          <pc:docMk/>
          <pc:sldMk cId="3580071136" sldId="273"/>
        </pc:sldMkLst>
        <pc:spChg chg="del">
          <ac:chgData name="Nicholas Oates" userId="9a3c7fe1d22dfd6b" providerId="LiveId" clId="{E6E71BD1-6D21-4B29-AE30-02FD2D625BA3}" dt="2020-05-10T13:39:00.469" v="580"/>
          <ac:spMkLst>
            <pc:docMk/>
            <pc:sldMk cId="3580071136" sldId="273"/>
            <ac:spMk id="3" creationId="{F7BE44CF-1022-4423-83C4-6145AE6333D3}"/>
          </ac:spMkLst>
        </pc:spChg>
        <pc:picChg chg="add mod">
          <ac:chgData name="Nicholas Oates" userId="9a3c7fe1d22dfd6b" providerId="LiveId" clId="{E6E71BD1-6D21-4B29-AE30-02FD2D625BA3}" dt="2020-05-10T13:39:11.828" v="581" actId="1076"/>
          <ac:picMkLst>
            <pc:docMk/>
            <pc:sldMk cId="3580071136" sldId="273"/>
            <ac:picMk id="4" creationId="{08221633-337C-4C58-B197-7753189CE6D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89B1E-5578-48A7-B9F3-388F17C976E3}" type="datetimeFigureOut">
              <a:rPr lang="en-US" smtClean="0"/>
              <a:t>5/26/2020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62F5F5-FAC3-4CBA-A140-186EFA31F9C6}" type="slidenum">
              <a:rPr lang="en-US" smtClean="0"/>
              <a:t>‹#›</a:t>
            </a:fld>
            <a:endParaRPr lang="en-US"/>
          </a:p>
        </p:txBody>
      </p:sp>
    </p:spTree>
    <p:extLst>
      <p:ext uri="{BB962C8B-B14F-4D97-AF65-F5344CB8AC3E}">
        <p14:creationId xmlns:p14="http://schemas.microsoft.com/office/powerpoint/2010/main" val="2376868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Mexico is a hierarchy society which means the people understand that everyone has their place, and everyone is okay with this. During the recruitment process, employers look for the candidate to be Mexican nationals. However, there can be exceptions for physicians who are most likely going to be foreign workers. During the background check on a candidate, the employer can request a criminal record that can extend to the candidate's family in some jobs (Hiring, 2020). For example, an employer will conduct a background check on the to include personal data such as social media. If the employers deem the content unsuitable for the job, the employer may not select that candidate. The employer in Mexico has the freedom to ask questions during the interview from a legal standpoint. Due to company restrictions, some employers will feel limited; however, they do have the right to ask any question to the candidate (</a:t>
            </a:r>
            <a:r>
              <a:rPr lang="en-US" sz="1200" kern="1200" dirty="0" err="1">
                <a:solidFill>
                  <a:schemeClr val="tx1"/>
                </a:solidFill>
                <a:effectLst/>
                <a:latin typeface="+mn-lt"/>
                <a:ea typeface="+mn-ea"/>
                <a:cs typeface="+mn-cs"/>
              </a:rPr>
              <a:t>Cloudplay</a:t>
            </a:r>
            <a:r>
              <a:rPr lang="en-US" sz="1200" kern="1200" dirty="0">
                <a:solidFill>
                  <a:schemeClr val="tx1"/>
                </a:solidFill>
                <a:effectLst/>
                <a:latin typeface="+mn-lt"/>
                <a:ea typeface="+mn-ea"/>
                <a:cs typeface="+mn-cs"/>
              </a:rPr>
              <a:t>, 2020). </a:t>
            </a:r>
          </a:p>
          <a:p>
            <a:r>
              <a:rPr lang="en-US" sz="1200" kern="1200" dirty="0">
                <a:solidFill>
                  <a:schemeClr val="tx1"/>
                </a:solidFill>
                <a:effectLst/>
                <a:latin typeface="+mn-lt"/>
                <a:ea typeface="+mn-ea"/>
                <a:cs typeface="+mn-cs"/>
              </a:rPr>
              <a:t>In Mexico, the payment system set up for employers can be distributed weekly, biweekly or monthly; however, the preferred method is biweekly. Depending on the area or the agreed contract, Mexican employers will distribute their payroll via direct deposit into bank accounts or via PayPal. Very few markets and retailers have a cash system for payment. Mexico is not immune to laws and regulations which is why employers who have more than 10 employees must be in full correspondence to the law (University). </a:t>
            </a:r>
          </a:p>
          <a:p>
            <a:r>
              <a:rPr lang="en-US" sz="1200" kern="1200" dirty="0">
                <a:solidFill>
                  <a:schemeClr val="tx1"/>
                </a:solidFill>
                <a:effectLst/>
                <a:latin typeface="+mn-lt"/>
                <a:ea typeface="+mn-ea"/>
                <a:cs typeface="+mn-cs"/>
              </a:rPr>
              <a:t>Mexico also has their own set up for employers to join a union of some sort. The Mexican Federal Labor Law and the Mexican Social Security Law provide employers with a foundation of labor restrictions such as minimum wage. There are four types of contracts that employers can use for employees. Those four include: training contracts, seasonal workers, indefinite term contracts and measurable contracts. Broken down into similar definitions, Mexico provides a part time, full time, and independent work contracts for employees, (Labor relations). </a:t>
            </a:r>
          </a:p>
          <a:p>
            <a:r>
              <a:rPr lang="en-US" sz="1200" kern="1200" dirty="0">
                <a:solidFill>
                  <a:schemeClr val="tx1"/>
                </a:solidFill>
                <a:effectLst/>
                <a:latin typeface="+mn-lt"/>
                <a:ea typeface="+mn-ea"/>
                <a:cs typeface="+mn-cs"/>
              </a:rPr>
              <a:t>In recent years, Mexico has made training for new employees to become a priority so much so that the government enforces this through its labor law. The labor law ensure employers are taking the correct actions to enforce specific measures be taken to create and maintain the skills needed for the job. Mexican employers are required to report the type of training they are providing their employees. Some businesses provide this through hands on courses or computer-based literature, (Workforce, 2020). </a:t>
            </a:r>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3</a:t>
            </a:fld>
            <a:endParaRPr lang="en-US"/>
          </a:p>
        </p:txBody>
      </p:sp>
    </p:spTree>
    <p:extLst>
      <p:ext uri="{BB962C8B-B14F-4D97-AF65-F5344CB8AC3E}">
        <p14:creationId xmlns:p14="http://schemas.microsoft.com/office/powerpoint/2010/main" val="513768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Canada has very similar practices as the United States when it comes to human resource principles. According to 5 Canada Recruitment Trends That You Need to Know, the 5 recruitment trends are cross team partnerships, quality of hire, social benefits, employee retention, and mobility. They use current social  medial platforms such as Simply Hired, LinkedIn, and </a:t>
            </a:r>
            <a:r>
              <a:rPr lang="en-US" dirty="0" err="1"/>
              <a:t>Sonru</a:t>
            </a:r>
            <a:r>
              <a:rPr lang="en-US" dirty="0"/>
              <a:t> to recruit potential applicants. Canada uses two major forms of payment systems. The Large Value Transfer System and the Automated Clearing Settlement System are the systems that Canada uses. According to the Labor Relations website, Canada strives to have positive employee relations, follow labor laws, follows employment laws, and handles grievances and complaints. The training and support that Canada offers to their employees is a beneficial program. </a:t>
            </a:r>
            <a:r>
              <a:rPr lang="en-US" sz="1200" b="0" i="0" kern="1200" dirty="0">
                <a:solidFill>
                  <a:schemeClr val="tx1"/>
                </a:solidFill>
                <a:effectLst/>
                <a:latin typeface="+mn-lt"/>
                <a:ea typeface="+mn-ea"/>
                <a:cs typeface="+mn-cs"/>
              </a:rPr>
              <a:t>The Canada Training Benefit would give workers money to help pay for training, provide income support during training, and offer job protection so that workers can take the time they need to keep their skills relevant and in-demand. Included in this is the Employee Insurance Training Support Benefit is to provide workers with up to four weeks of income support while they are training. Canadians are among the most skilled and highly educated workers in the world (The Canada Training Benefit, n.d.). This is due to the support and training that the workers receive. Canada has a very structured human resource system that makes it beneficial to the employees and the companies. </a:t>
            </a:r>
            <a:endParaRPr lang="en-US" dirty="0"/>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4</a:t>
            </a:fld>
            <a:endParaRPr lang="en-US"/>
          </a:p>
        </p:txBody>
      </p:sp>
    </p:spTree>
    <p:extLst>
      <p:ext uri="{BB962C8B-B14F-4D97-AF65-F5344CB8AC3E}">
        <p14:creationId xmlns:p14="http://schemas.microsoft.com/office/powerpoint/2010/main" val="3252205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French culture is driven by competition, achievement, and success (“Country Comparison,” n.d.). Power is unequally spread throughout society with the elite and higher ups have privileges and aren’t prone to follow rules for life structure, which the culture demands. France is also a country of no surprises. Because rules and policies are a necessity for structure, informing government officials of business intent is crucial to successful recruitment.</a:t>
            </a:r>
          </a:p>
          <a:p>
            <a:r>
              <a:rPr lang="en-US" sz="1200" b="1" kern="1200" dirty="0">
                <a:solidFill>
                  <a:schemeClr val="tx1"/>
                </a:solidFill>
                <a:effectLst/>
                <a:latin typeface="+mn-lt"/>
                <a:ea typeface="+mn-ea"/>
                <a:cs typeface="+mn-cs"/>
              </a:rPr>
              <a:t>Recruitment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When hiring in France, the Government Employment Agency must be informed of vacancies and posted on the job site in French, not English (“Hiring in France.” 2020). Advertisements in media are allowed but local network word of mouth is how most recruitment is done (</a:t>
            </a:r>
            <a:r>
              <a:rPr lang="en-US" sz="1200" kern="1200" dirty="0" err="1">
                <a:solidFill>
                  <a:schemeClr val="tx1"/>
                </a:solidFill>
                <a:effectLst/>
                <a:latin typeface="+mn-lt"/>
                <a:ea typeface="+mn-ea"/>
                <a:cs typeface="+mn-cs"/>
              </a:rPr>
              <a:t>S.l.</a:t>
            </a:r>
            <a:r>
              <a:rPr lang="en-US" sz="1200" kern="1200" dirty="0">
                <a:solidFill>
                  <a:schemeClr val="tx1"/>
                </a:solidFill>
                <a:effectLst/>
                <a:latin typeface="+mn-lt"/>
                <a:ea typeface="+mn-ea"/>
                <a:cs typeface="+mn-cs"/>
              </a:rPr>
              <a:t>, 2017). Any recruits selected must be submitted to the URSSAF, an entity responsible for collecting and registering employees for social security and health and safety (2017). It is common practice to hire students in training courses. These students are considered short term hires and must not accept payment or a small amount base don the job, while in school (2017).</a:t>
            </a:r>
          </a:p>
          <a:p>
            <a:r>
              <a:rPr lang="en-US" sz="1200" b="1" kern="1200" dirty="0">
                <a:solidFill>
                  <a:schemeClr val="tx1"/>
                </a:solidFill>
                <a:effectLst/>
                <a:latin typeface="+mn-lt"/>
                <a:ea typeface="+mn-ea"/>
                <a:cs typeface="+mn-cs"/>
              </a:rPr>
              <a:t> Payment Methods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Payroll systems are widely used and available as a management software package (</a:t>
            </a:r>
            <a:r>
              <a:rPr lang="en-US" sz="1200" kern="1200" dirty="0" err="1">
                <a:solidFill>
                  <a:schemeClr val="tx1"/>
                </a:solidFill>
                <a:effectLst/>
                <a:latin typeface="+mn-lt"/>
                <a:ea typeface="+mn-ea"/>
                <a:cs typeface="+mn-cs"/>
              </a:rPr>
              <a:t>S.l.</a:t>
            </a:r>
            <a:r>
              <a:rPr lang="en-US" sz="1200" kern="1200" dirty="0">
                <a:solidFill>
                  <a:schemeClr val="tx1"/>
                </a:solidFill>
                <a:effectLst/>
                <a:latin typeface="+mn-lt"/>
                <a:ea typeface="+mn-ea"/>
                <a:cs typeface="+mn-cs"/>
              </a:rPr>
              <a:t>, 2017). Employees paid more than three thousand euros a month must be paid via check or direct transfer, and a check stub must be given to show deductions and pay rate (2017). Salaries are paid monthly (</a:t>
            </a:r>
            <a:r>
              <a:rPr lang="en-US" sz="1200" kern="1200" dirty="0" err="1">
                <a:solidFill>
                  <a:schemeClr val="tx1"/>
                </a:solidFill>
                <a:effectLst/>
                <a:latin typeface="+mn-lt"/>
                <a:ea typeface="+mn-ea"/>
                <a:cs typeface="+mn-cs"/>
              </a:rPr>
              <a:t>CloudPay</a:t>
            </a:r>
            <a:r>
              <a:rPr lang="en-US" sz="1200" kern="1200" dirty="0">
                <a:solidFill>
                  <a:schemeClr val="tx1"/>
                </a:solidFill>
                <a:effectLst/>
                <a:latin typeface="+mn-lt"/>
                <a:ea typeface="+mn-ea"/>
                <a:cs typeface="+mn-cs"/>
              </a:rPr>
              <a:t>, n.d.). Expenses are paid to employees to help with transportation cost and lunch vouchers should a company not have on-site cafeterias (</a:t>
            </a:r>
            <a:r>
              <a:rPr lang="en-US" sz="1200" kern="1200" dirty="0" err="1">
                <a:solidFill>
                  <a:schemeClr val="tx1"/>
                </a:solidFill>
                <a:effectLst/>
                <a:latin typeface="+mn-lt"/>
                <a:ea typeface="+mn-ea"/>
                <a:cs typeface="+mn-cs"/>
              </a:rPr>
              <a:t>S.l.</a:t>
            </a:r>
            <a:r>
              <a:rPr lang="en-US" sz="1200" kern="1200" dirty="0">
                <a:solidFill>
                  <a:schemeClr val="tx1"/>
                </a:solidFill>
                <a:effectLst/>
                <a:latin typeface="+mn-lt"/>
                <a:ea typeface="+mn-ea"/>
                <a:cs typeface="+mn-cs"/>
              </a:rPr>
              <a:t>, 2017). </a:t>
            </a:r>
          </a:p>
          <a:p>
            <a:r>
              <a:rPr lang="en-US" sz="1200" kern="1200" dirty="0">
                <a:solidFill>
                  <a:schemeClr val="tx1"/>
                </a:solidFill>
                <a:effectLst/>
                <a:latin typeface="+mn-lt"/>
                <a:ea typeface="+mn-ea"/>
                <a:cs typeface="+mn-cs"/>
              </a:rPr>
              <a:t>Standard income tax rates are paid February 28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yearly (</a:t>
            </a:r>
            <a:r>
              <a:rPr lang="en-US" sz="1200" kern="1200" dirty="0" err="1">
                <a:solidFill>
                  <a:schemeClr val="tx1"/>
                </a:solidFill>
                <a:effectLst/>
                <a:latin typeface="+mn-lt"/>
                <a:ea typeface="+mn-ea"/>
                <a:cs typeface="+mn-cs"/>
              </a:rPr>
              <a:t>CloudPay</a:t>
            </a:r>
            <a:r>
              <a:rPr lang="en-US" sz="1200" kern="1200" dirty="0">
                <a:solidFill>
                  <a:schemeClr val="tx1"/>
                </a:solidFill>
                <a:effectLst/>
                <a:latin typeface="+mn-lt"/>
                <a:ea typeface="+mn-ea"/>
                <a:cs typeface="+mn-cs"/>
              </a:rPr>
              <a:t>, n.d.). Personal income taxes are not withheld and are paid to the State by the end of the year by each employee (n.d.). Employers and employees contribute to the nation’s social insurance system of up to 50% of an employees’ gross pay on the employers’ end and up to 20% on the employees’ end (n.d.). </a:t>
            </a:r>
          </a:p>
          <a:p>
            <a:r>
              <a:rPr lang="en-US" sz="1200" kern="1200" dirty="0">
                <a:solidFill>
                  <a:schemeClr val="tx1"/>
                </a:solidFill>
                <a:effectLst/>
                <a:latin typeface="+mn-lt"/>
                <a:ea typeface="+mn-ea"/>
                <a:cs typeface="+mn-cs"/>
              </a:rPr>
              <a:t>Penalties and fines are the result if businesses do not remain compliant with France’s employment laws (</a:t>
            </a:r>
            <a:r>
              <a:rPr lang="en-US" sz="1200" kern="1200" dirty="0" err="1">
                <a:solidFill>
                  <a:schemeClr val="tx1"/>
                </a:solidFill>
                <a:effectLst/>
                <a:latin typeface="+mn-lt"/>
                <a:ea typeface="+mn-ea"/>
                <a:cs typeface="+mn-cs"/>
              </a:rPr>
              <a:t>CloudPay</a:t>
            </a:r>
            <a:r>
              <a:rPr lang="en-US" sz="1200" kern="1200" dirty="0">
                <a:solidFill>
                  <a:schemeClr val="tx1"/>
                </a:solidFill>
                <a:effectLst/>
                <a:latin typeface="+mn-lt"/>
                <a:ea typeface="+mn-ea"/>
                <a:cs typeface="+mn-cs"/>
              </a:rPr>
              <a:t>, n.d.). Businesses are encouraged to use trusted </a:t>
            </a:r>
            <a:r>
              <a:rPr lang="en-US" sz="1200" kern="1200" dirty="0" err="1">
                <a:solidFill>
                  <a:schemeClr val="tx1"/>
                </a:solidFill>
                <a:effectLst/>
                <a:latin typeface="+mn-lt"/>
                <a:ea typeface="+mn-ea"/>
                <a:cs typeface="+mn-cs"/>
              </a:rPr>
              <a:t>gloabl</a:t>
            </a:r>
            <a:r>
              <a:rPr lang="en-US" sz="1200" kern="1200" dirty="0">
                <a:solidFill>
                  <a:schemeClr val="tx1"/>
                </a:solidFill>
                <a:effectLst/>
                <a:latin typeface="+mn-lt"/>
                <a:ea typeface="+mn-ea"/>
                <a:cs typeface="+mn-cs"/>
              </a:rPr>
              <a:t> payroll services to alleviate payroll execution (n.d.).</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Labor Relations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three types of employment contracts in France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Contrat</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duree</a:t>
            </a:r>
            <a:r>
              <a:rPr lang="en-US" sz="1200" i="1" kern="1200" dirty="0">
                <a:solidFill>
                  <a:schemeClr val="tx1"/>
                </a:solidFill>
                <a:effectLst/>
                <a:latin typeface="+mn-lt"/>
                <a:ea typeface="+mn-ea"/>
                <a:cs typeface="+mn-cs"/>
              </a:rPr>
              <a:t> </a:t>
            </a:r>
            <a:r>
              <a:rPr lang="en-US" sz="1200" i="1" kern="1200" dirty="0" err="1">
                <a:solidFill>
                  <a:schemeClr val="tx1"/>
                </a:solidFill>
                <a:effectLst/>
                <a:latin typeface="+mn-lt"/>
                <a:ea typeface="+mn-ea"/>
                <a:cs typeface="+mn-cs"/>
              </a:rPr>
              <a:t>indeterminee</a:t>
            </a:r>
            <a:r>
              <a:rPr lang="en-US" sz="1200" kern="1200" dirty="0">
                <a:solidFill>
                  <a:schemeClr val="tx1"/>
                </a:solidFill>
                <a:effectLst/>
                <a:latin typeface="+mn-lt"/>
                <a:ea typeface="+mn-ea"/>
                <a:cs typeface="+mn-cs"/>
              </a:rPr>
              <a:t>—permanent contract with a company, </a:t>
            </a:r>
            <a:r>
              <a:rPr lang="en-US" sz="1200" i="1" kern="1200" dirty="0" err="1">
                <a:solidFill>
                  <a:schemeClr val="tx1"/>
                </a:solidFill>
                <a:effectLst/>
                <a:latin typeface="+mn-lt"/>
                <a:ea typeface="+mn-ea"/>
                <a:cs typeface="+mn-cs"/>
              </a:rPr>
              <a:t>Contrat</a:t>
            </a:r>
            <a:r>
              <a:rPr lang="en-US" sz="1200" i="1" kern="1200" dirty="0">
                <a:solidFill>
                  <a:schemeClr val="tx1"/>
                </a:solidFill>
                <a:effectLst/>
                <a:latin typeface="+mn-lt"/>
                <a:ea typeface="+mn-ea"/>
                <a:cs typeface="+mn-cs"/>
              </a:rPr>
              <a:t> a </a:t>
            </a:r>
            <a:r>
              <a:rPr lang="en-US" sz="1200" i="1" kern="1200" dirty="0" err="1">
                <a:solidFill>
                  <a:schemeClr val="tx1"/>
                </a:solidFill>
                <a:effectLst/>
                <a:latin typeface="+mn-lt"/>
                <a:ea typeface="+mn-ea"/>
                <a:cs typeface="+mn-cs"/>
              </a:rPr>
              <a:t>duree</a:t>
            </a:r>
            <a:r>
              <a:rPr lang="en-US" sz="1200" i="1" kern="1200" dirty="0">
                <a:solidFill>
                  <a:schemeClr val="tx1"/>
                </a:solidFill>
                <a:effectLst/>
                <a:latin typeface="+mn-lt"/>
                <a:ea typeface="+mn-ea"/>
                <a:cs typeface="+mn-cs"/>
              </a:rPr>
              <a:t> determine</a:t>
            </a:r>
            <a:r>
              <a:rPr lang="en-US" sz="1200" kern="1200" dirty="0">
                <a:solidFill>
                  <a:schemeClr val="tx1"/>
                </a:solidFill>
                <a:effectLst/>
                <a:latin typeface="+mn-lt"/>
                <a:ea typeface="+mn-ea"/>
                <a:cs typeface="+mn-cs"/>
              </a:rPr>
              <a:t>—defined period contract, and </a:t>
            </a:r>
            <a:r>
              <a:rPr lang="en-US" sz="1200" i="1" kern="1200" dirty="0">
                <a:solidFill>
                  <a:schemeClr val="tx1"/>
                </a:solidFill>
                <a:effectLst/>
                <a:latin typeface="+mn-lt"/>
                <a:ea typeface="+mn-ea"/>
                <a:cs typeface="+mn-cs"/>
              </a:rPr>
              <a:t>Alternance</a:t>
            </a:r>
            <a:r>
              <a:rPr lang="en-US" sz="1200" kern="1200" dirty="0">
                <a:solidFill>
                  <a:schemeClr val="tx1"/>
                </a:solidFill>
                <a:effectLst/>
                <a:latin typeface="+mn-lt"/>
                <a:ea typeface="+mn-ea"/>
                <a:cs typeface="+mn-cs"/>
              </a:rPr>
              <a:t>—student studies are combined with a work contract (</a:t>
            </a:r>
            <a:r>
              <a:rPr lang="en-US" sz="1200" kern="1200" dirty="0" err="1">
                <a:solidFill>
                  <a:schemeClr val="tx1"/>
                </a:solidFill>
                <a:effectLst/>
                <a:latin typeface="+mn-lt"/>
                <a:ea typeface="+mn-ea"/>
                <a:cs typeface="+mn-cs"/>
              </a:rPr>
              <a:t>Stefanski</a:t>
            </a:r>
            <a:r>
              <a:rPr lang="en-US" sz="1200" kern="1200" dirty="0">
                <a:solidFill>
                  <a:schemeClr val="tx1"/>
                </a:solidFill>
                <a:effectLst/>
                <a:latin typeface="+mn-lt"/>
                <a:ea typeface="+mn-ea"/>
                <a:cs typeface="+mn-cs"/>
              </a:rPr>
              <a:t>, n.d.). Contracts offered to employees must follow the French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Code and respect collective bargaining agreements (“Hiring in France.” 2020). As of 2018, 8% of the workforce was unionized (Bird, et al, 2018). Union representatives negotiate with large employers and “create rules that bind all businesses in that sector of the economy” (Bird, et al, 2018, para. 4). </a:t>
            </a:r>
          </a:p>
          <a:p>
            <a:r>
              <a:rPr lang="en-US" sz="1200" kern="1200" dirty="0">
                <a:solidFill>
                  <a:schemeClr val="tx1"/>
                </a:solidFill>
                <a:effectLst/>
                <a:latin typeface="+mn-lt"/>
                <a:ea typeface="+mn-ea"/>
                <a:cs typeface="+mn-cs"/>
              </a:rPr>
              <a:t>There are also two main employment statues, </a:t>
            </a:r>
            <a:r>
              <a:rPr lang="en-US" sz="1200" i="1" kern="1200" dirty="0" err="1">
                <a:solidFill>
                  <a:schemeClr val="tx1"/>
                </a:solidFill>
                <a:effectLst/>
                <a:latin typeface="+mn-lt"/>
                <a:ea typeface="+mn-ea"/>
                <a:cs typeface="+mn-cs"/>
              </a:rPr>
              <a:t>Statut</a:t>
            </a:r>
            <a:r>
              <a:rPr lang="en-US" sz="1200" i="1" kern="1200" dirty="0">
                <a:solidFill>
                  <a:schemeClr val="tx1"/>
                </a:solidFill>
                <a:effectLst/>
                <a:latin typeface="+mn-lt"/>
                <a:ea typeface="+mn-ea"/>
                <a:cs typeface="+mn-cs"/>
              </a:rPr>
              <a:t> technician </a:t>
            </a:r>
            <a:r>
              <a:rPr lang="en-US" sz="1200" kern="1200" dirty="0">
                <a:solidFill>
                  <a:schemeClr val="tx1"/>
                </a:solidFill>
                <a:effectLst/>
                <a:latin typeface="+mn-lt"/>
                <a:ea typeface="+mn-ea"/>
                <a:cs typeface="+mn-cs"/>
              </a:rPr>
              <a:t>(technician status) and </a:t>
            </a:r>
            <a:r>
              <a:rPr lang="en-US" sz="1200" i="1" kern="1200" dirty="0" err="1">
                <a:solidFill>
                  <a:schemeClr val="tx1"/>
                </a:solidFill>
                <a:effectLst/>
                <a:latin typeface="+mn-lt"/>
                <a:ea typeface="+mn-ea"/>
                <a:cs typeface="+mn-cs"/>
              </a:rPr>
              <a:t>Statut</a:t>
            </a:r>
            <a:r>
              <a:rPr lang="en-US" sz="1200" i="1" kern="1200" dirty="0">
                <a:solidFill>
                  <a:schemeClr val="tx1"/>
                </a:solidFill>
                <a:effectLst/>
                <a:latin typeface="+mn-lt"/>
                <a:ea typeface="+mn-ea"/>
                <a:cs typeface="+mn-cs"/>
              </a:rPr>
              <a:t> cadre </a:t>
            </a:r>
            <a:r>
              <a:rPr lang="en-US" sz="1200" kern="1200" dirty="0">
                <a:solidFill>
                  <a:schemeClr val="tx1"/>
                </a:solidFill>
                <a:effectLst/>
                <a:latin typeface="+mn-lt"/>
                <a:ea typeface="+mn-ea"/>
                <a:cs typeface="+mn-cs"/>
              </a:rPr>
              <a:t>(executive status). Full time employment consists of 35 hours a week, with any extra time worked resulting in extra days off (n.d.). They are entitled to five weeks of holiday by law and a one month’s notice is due for resignation (n.d.). For executive status, the employee works the time necessary to do tasks (n.d.). This contract is based on number of days a year, maximum of 218 days, versus the number of hours (n.d.). A person in this position is required to have 30 days of holidays and a three-month resignation notice (n.d.). </a:t>
            </a:r>
          </a:p>
          <a:p>
            <a:r>
              <a:rPr lang="en-US" sz="1200" b="1" kern="1200" dirty="0">
                <a:solidFill>
                  <a:schemeClr val="tx1"/>
                </a:solidFill>
                <a:effectLst/>
                <a:latin typeface="+mn-lt"/>
                <a:ea typeface="+mn-ea"/>
                <a:cs typeface="+mn-cs"/>
              </a:rPr>
              <a:t>Training and Support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According to the French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code, all private sector employees are to have a personal training account up through retirement (“France: Employers,” n.d.). An employer must offer training as part of a skills development plan which guarantees employees are able to retain their jobs (n.d.) The skills development plan includes skill assessments, Validation of Professional Experience (</a:t>
            </a:r>
            <a:r>
              <a:rPr lang="en-US" sz="1200" i="1" kern="1200" dirty="0">
                <a:solidFill>
                  <a:schemeClr val="tx1"/>
                </a:solidFill>
                <a:effectLst/>
                <a:latin typeface="+mn-lt"/>
                <a:ea typeface="+mn-ea"/>
                <a:cs typeface="+mn-cs"/>
              </a:rPr>
              <a:t>Validation des acquis de </a:t>
            </a:r>
            <a:r>
              <a:rPr lang="en-US" sz="1200" i="1" kern="1200" dirty="0" err="1">
                <a:solidFill>
                  <a:schemeClr val="tx1"/>
                </a:solidFill>
                <a:effectLst/>
                <a:latin typeface="+mn-lt"/>
                <a:ea typeface="+mn-ea"/>
                <a:cs typeface="+mn-cs"/>
              </a:rPr>
              <a:t>l'expérience</a:t>
            </a:r>
            <a:r>
              <a:rPr lang="en-US" sz="1200" kern="1200" dirty="0">
                <a:solidFill>
                  <a:schemeClr val="tx1"/>
                </a:solidFill>
                <a:effectLst/>
                <a:latin typeface="+mn-lt"/>
                <a:ea typeface="+mn-ea"/>
                <a:cs typeface="+mn-cs"/>
              </a:rPr>
              <a:t> - VAE); and fight against illiteracy (France: Employers, n.d.).</a:t>
            </a:r>
          </a:p>
          <a:p>
            <a:r>
              <a:rPr lang="en-US" sz="1200" kern="1200" dirty="0">
                <a:solidFill>
                  <a:schemeClr val="tx1"/>
                </a:solidFill>
                <a:effectLst/>
                <a:latin typeface="+mn-lt"/>
                <a:ea typeface="+mn-ea"/>
                <a:cs typeface="+mn-cs"/>
              </a:rPr>
              <a:t>Career interviews are to be conducted at least every two years to permit employees to reflect on career development in terms of qualifications and roles (n.d.). Written evaluations are given every six years and is used to measure training initiatives (n.d.). Lastly, employers are required to fund vocational training to ensure employees adapt to their work environment (n.d.).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5</a:t>
            </a:fld>
            <a:endParaRPr lang="en-US"/>
          </a:p>
        </p:txBody>
      </p:sp>
    </p:spTree>
    <p:extLst>
      <p:ext uri="{BB962C8B-B14F-4D97-AF65-F5344CB8AC3E}">
        <p14:creationId xmlns:p14="http://schemas.microsoft.com/office/powerpoint/2010/main" val="3541618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Traditional Practices</a:t>
            </a:r>
          </a:p>
          <a:p>
            <a:r>
              <a:rPr lang="en-US" sz="1200" kern="1200" dirty="0">
                <a:solidFill>
                  <a:schemeClr val="tx1"/>
                </a:solidFill>
                <a:effectLst/>
                <a:latin typeface="+mn-lt"/>
                <a:ea typeface="+mn-ea"/>
                <a:cs typeface="+mn-cs"/>
              </a:rPr>
              <a:t>Traditionally in Japan, University graduates were hired as core employees. Preference was given by companies to students from prestigious universities. Companies tended to place emphasis on personality, motivation and communication skills as selection criteria. In the social science area, little emphasis was placed on what was studied in university or on the specific skills or experiences of the candidate. In the natural sciences students were often recommended to companies by their professors. During the 1990s, the Japanese economy went into a prolonged recession and this impacted the recruitment practices in many companies. To deal with the recession, companies were forced to cut labor costs. One way this was done was to hire more part-time workers and reduce the number of full-time employees.</a:t>
            </a:r>
          </a:p>
          <a:p>
            <a:r>
              <a:rPr lang="en-US" sz="1200" i="1" kern="1200" dirty="0">
                <a:solidFill>
                  <a:schemeClr val="tx1"/>
                </a:solidFill>
                <a:effectLst/>
                <a:latin typeface="+mn-lt"/>
                <a:ea typeface="+mn-ea"/>
                <a:cs typeface="+mn-cs"/>
              </a:rPr>
              <a:t>Modern Day Practices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More companies have begun to actively recruit foreign students. Increasing the number foreign students is seen as a good move for global companies. What is different recently is that many companies are hiring foreign students on equal terms as Japanese students and looking at them as potential management candidates. They are looking at having these recruits eventually return to their home countries and work there in management positions. In particular, companies are looking at hiring students from Asian countries with growing markets such as China and Indonesia (</a:t>
            </a:r>
            <a:r>
              <a:rPr lang="en-US" sz="1200" kern="1200" dirty="0" err="1">
                <a:solidFill>
                  <a:schemeClr val="tx1"/>
                </a:solidFill>
                <a:effectLst/>
                <a:latin typeface="+mn-lt"/>
                <a:ea typeface="+mn-ea"/>
                <a:cs typeface="+mn-cs"/>
              </a:rPr>
              <a:t>Firkola</a:t>
            </a:r>
            <a:r>
              <a:rPr lang="en-US" sz="1200" kern="1200" dirty="0">
                <a:solidFill>
                  <a:schemeClr val="tx1"/>
                </a:solidFill>
                <a:effectLst/>
                <a:latin typeface="+mn-lt"/>
                <a:ea typeface="+mn-ea"/>
                <a:cs typeface="+mn-cs"/>
              </a:rPr>
              <a:t>, 2014).</a:t>
            </a:r>
          </a:p>
          <a:p>
            <a:r>
              <a:rPr lang="en-US" sz="1200" kern="1200" dirty="0">
                <a:solidFill>
                  <a:schemeClr val="tx1"/>
                </a:solidFill>
                <a:effectLst/>
                <a:latin typeface="+mn-lt"/>
                <a:ea typeface="+mn-ea"/>
                <a:cs typeface="+mn-cs"/>
              </a:rPr>
              <a:t> Payment Methods</a:t>
            </a:r>
          </a:p>
          <a:p>
            <a:r>
              <a:rPr lang="en-US" sz="1200" kern="1200" dirty="0">
                <a:solidFill>
                  <a:schemeClr val="tx1"/>
                </a:solidFill>
                <a:effectLst/>
                <a:latin typeface="+mn-lt"/>
                <a:ea typeface="+mn-ea"/>
                <a:cs typeface="+mn-cs"/>
              </a:rPr>
              <a:t>According to HSBC, hard cash is still the order of the day in the Land of the Rising Sun. While innovative in almost all areas of technology, Japanese have been reluctant to give up the use of liquid currency (</a:t>
            </a:r>
            <a:r>
              <a:rPr lang="en-US" sz="1200" kern="1200" dirty="0" err="1">
                <a:solidFill>
                  <a:schemeClr val="tx1"/>
                </a:solidFill>
                <a:effectLst/>
                <a:latin typeface="+mn-lt"/>
                <a:ea typeface="+mn-ea"/>
                <a:cs typeface="+mn-cs"/>
              </a:rPr>
              <a:t>Graison</a:t>
            </a:r>
            <a:r>
              <a:rPr lang="en-US" sz="1200" kern="1200" dirty="0">
                <a:solidFill>
                  <a:schemeClr val="tx1"/>
                </a:solidFill>
                <a:effectLst/>
                <a:latin typeface="+mn-lt"/>
                <a:ea typeface="+mn-ea"/>
                <a:cs typeface="+mn-cs"/>
              </a:rPr>
              <a:t>, 2018). The bank (debit and/or credit) card is the country’s leading payment method handling 64.8% of all purchases (</a:t>
            </a:r>
            <a:r>
              <a:rPr lang="en-US" sz="1200" kern="1200" dirty="0" err="1">
                <a:solidFill>
                  <a:schemeClr val="tx1"/>
                </a:solidFill>
                <a:effectLst/>
                <a:latin typeface="+mn-lt"/>
                <a:ea typeface="+mn-ea"/>
                <a:cs typeface="+mn-cs"/>
              </a:rPr>
              <a:t>Graison</a:t>
            </a:r>
            <a:r>
              <a:rPr lang="en-US" sz="1200" kern="1200" dirty="0">
                <a:solidFill>
                  <a:schemeClr val="tx1"/>
                </a:solidFill>
                <a:effectLst/>
                <a:latin typeface="+mn-lt"/>
                <a:ea typeface="+mn-ea"/>
                <a:cs typeface="+mn-cs"/>
              </a:rPr>
              <a:t>, 2018).</a:t>
            </a:r>
          </a:p>
          <a:p>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Konbinis</a:t>
            </a:r>
            <a:r>
              <a:rPr lang="en-US" sz="1200" kern="1200" dirty="0">
                <a:solidFill>
                  <a:schemeClr val="tx1"/>
                </a:solidFill>
                <a:effectLst/>
                <a:latin typeface="+mn-lt"/>
                <a:ea typeface="+mn-ea"/>
                <a:cs typeface="+mn-cs"/>
              </a:rPr>
              <a:t>”, the post-purchase proximity payments, is highly popular in Japan. Customers make final payments via bank transfer, the post office, by ATM, and through </a:t>
            </a:r>
            <a:r>
              <a:rPr lang="en-US" sz="1200" kern="1200" dirty="0" err="1">
                <a:solidFill>
                  <a:schemeClr val="tx1"/>
                </a:solidFill>
                <a:effectLst/>
                <a:latin typeface="+mn-lt"/>
                <a:ea typeface="+mn-ea"/>
                <a:cs typeface="+mn-cs"/>
              </a:rPr>
              <a:t>Konbinis</a:t>
            </a:r>
            <a:r>
              <a:rPr lang="en-US" sz="1200" kern="1200" dirty="0">
                <a:solidFill>
                  <a:schemeClr val="tx1"/>
                </a:solidFill>
                <a:effectLst/>
                <a:latin typeface="+mn-lt"/>
                <a:ea typeface="+mn-ea"/>
                <a:cs typeface="+mn-cs"/>
              </a:rPr>
              <a:t> after shopping. It is mostly older consumers who use these alternative options to direct payment by card. (</a:t>
            </a:r>
            <a:r>
              <a:rPr lang="en-US" sz="1200" kern="1200" dirty="0" err="1">
                <a:solidFill>
                  <a:schemeClr val="tx1"/>
                </a:solidFill>
                <a:effectLst/>
                <a:latin typeface="+mn-lt"/>
                <a:ea typeface="+mn-ea"/>
                <a:cs typeface="+mn-cs"/>
              </a:rPr>
              <a:t>Graison</a:t>
            </a:r>
            <a:r>
              <a:rPr lang="en-US" sz="1200" kern="1200" dirty="0">
                <a:solidFill>
                  <a:schemeClr val="tx1"/>
                </a:solidFill>
                <a:effectLst/>
                <a:latin typeface="+mn-lt"/>
                <a:ea typeface="+mn-ea"/>
                <a:cs typeface="+mn-cs"/>
              </a:rPr>
              <a:t>, 2018)</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Labor Relations</a:t>
            </a:r>
          </a:p>
          <a:p>
            <a:r>
              <a:rPr lang="en-US" sz="1200" kern="1200" dirty="0">
                <a:solidFill>
                  <a:schemeClr val="tx1"/>
                </a:solidFill>
                <a:effectLst/>
                <a:latin typeface="+mn-lt"/>
                <a:ea typeface="+mn-ea"/>
                <a:cs typeface="+mn-cs"/>
              </a:rPr>
              <a:t>Japanese employment practice is traditionally founded on lifetime employment. The employee usually remains with one company for his/her entire working life. The employment period is thus not stipulated, and the post is assured until mandatory retirement age, which is usually somewhere between 55 and 60 years. Such a regular employee normally does not have special skills when he/she enters but tends to be trained within the company by being rotated between different jobs and departments. (Jung, 2020) Specially skilled workers are often additionally needed or small and medium sized enterprises may, for economic reasons, not entirely ensure lifetime employment. (Jung, 2020)</a:t>
            </a:r>
          </a:p>
          <a:p>
            <a:r>
              <a:rPr lang="en-US" sz="1200" kern="1200" dirty="0">
                <a:solidFill>
                  <a:schemeClr val="tx1"/>
                </a:solidFill>
                <a:effectLst/>
                <a:latin typeface="+mn-lt"/>
                <a:ea typeface="+mn-ea"/>
                <a:cs typeface="+mn-cs"/>
              </a:rPr>
              <a:t>Elderly employees often have the necessity to work after their retirement age, because firstly they are not entitled to receive pension before reaching a certain age and secondly the amount of the pension is often not enough to live on. (Jung, 2020) Any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contract may specify a probation period at the beginning of the employment contract. The probation time is not legally limited. Its renewal is also not prohibited by law. A protection against dismissal is nevertheless assured. (Jung, 2020) Many enterprise based collective agreements and work rules establish suspension periods. A suspension period is a period, during which the </a:t>
            </a:r>
            <a:r>
              <a:rPr lang="en-US" sz="1200" kern="1200" dirty="0" err="1">
                <a:solidFill>
                  <a:schemeClr val="tx1"/>
                </a:solidFill>
                <a:effectLst/>
                <a:latin typeface="+mn-lt"/>
                <a:ea typeface="+mn-ea"/>
                <a:cs typeface="+mn-cs"/>
              </a:rPr>
              <a:t>labour</a:t>
            </a:r>
            <a:r>
              <a:rPr lang="en-US" sz="1200" kern="1200" dirty="0">
                <a:solidFill>
                  <a:schemeClr val="tx1"/>
                </a:solidFill>
                <a:effectLst/>
                <a:latin typeface="+mn-lt"/>
                <a:ea typeface="+mn-ea"/>
                <a:cs typeface="+mn-cs"/>
              </a:rPr>
              <a:t> contract continues to be in force, but the worker has no duty to work and the employer is partly or even completely released from paying wages (Jung, 2020). A worker may be suspended firstly as a form of punishment and secondly while a punishment is decided upon, provided that the worker is prosecuted for a severe crime and the court has not yet decided. In any case, each suspension with a possible wage decrease or even cut needs to be appropriate to the situation (Jung, 2020). The average working time as stipulated in Article 32 of the LSL is 40 hours per week and 8 hours per day (Jung, 2020). These limits may be relaxed for a definite period, which is defined by agreement of the employer and the enterprise trade union or, if such union does not exist, a worker representing a majority of workers (Jung, 2020).</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6</a:t>
            </a:fld>
            <a:endParaRPr lang="en-US"/>
          </a:p>
        </p:txBody>
      </p:sp>
    </p:spTree>
    <p:extLst>
      <p:ext uri="{BB962C8B-B14F-4D97-AF65-F5344CB8AC3E}">
        <p14:creationId xmlns:p14="http://schemas.microsoft.com/office/powerpoint/2010/main" val="512038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t>Recruitment Practices:</a:t>
            </a:r>
          </a:p>
          <a:p>
            <a:r>
              <a:rPr lang="en-US" sz="1200" b="0" i="0" u="none" kern="1200" dirty="0">
                <a:solidFill>
                  <a:schemeClr val="tx1"/>
                </a:solidFill>
                <a:effectLst/>
                <a:latin typeface="+mn-lt"/>
                <a:ea typeface="+mn-ea"/>
                <a:cs typeface="+mn-cs"/>
              </a:rPr>
              <a:t>A large proportion of these requirements are related to gender. Banking is male-dominated, but in most firms there's an effort to combat this. In China, there's a definite preference for male candidates. Undoubtedly, the recruiting practice for Chinese banks have evolved a lot in the past two decades. Back in the late 1990s, it was not surprising to see state-owned banks to include "boys only" in black and white for some graduate posts. While gender remains a very sensitive issue, the university you attended is not. Some Chinese banks feel perfectly comfortable to specify in job ads that they want candidates to be from top elite universities, be it domestic or foreign. Major banks these days would almost only consider students from four Mainland universities: Peking University, Tsinghua University, Fudan University and Shanghai </a:t>
            </a:r>
            <a:r>
              <a:rPr lang="en-US" sz="1200" b="0" i="0" u="none" kern="1200" dirty="0" err="1">
                <a:solidFill>
                  <a:schemeClr val="tx1"/>
                </a:solidFill>
                <a:effectLst/>
                <a:latin typeface="+mn-lt"/>
                <a:ea typeface="+mn-ea"/>
                <a:cs typeface="+mn-cs"/>
              </a:rPr>
              <a:t>Jiaotong</a:t>
            </a:r>
            <a:r>
              <a:rPr lang="en-US" sz="1200" b="0" i="0" u="none" kern="1200" dirty="0">
                <a:solidFill>
                  <a:schemeClr val="tx1"/>
                </a:solidFill>
                <a:effectLst/>
                <a:latin typeface="+mn-lt"/>
                <a:ea typeface="+mn-ea"/>
                <a:cs typeface="+mn-cs"/>
              </a:rPr>
              <a:t> University. And if the student comes from a university outside China, it would almost always mean a top university in the U.S. or Europe, namely Ivy league or Russell Group institutions. (Zhang 2015.) </a:t>
            </a:r>
            <a:r>
              <a:rPr lang="en-US" sz="1200" b="0" i="0" kern="1200" dirty="0">
                <a:solidFill>
                  <a:schemeClr val="tx1"/>
                </a:solidFill>
                <a:effectLst/>
                <a:latin typeface="+mn-lt"/>
                <a:ea typeface="+mn-ea"/>
                <a:cs typeface="+mn-cs"/>
              </a:rPr>
              <a:t>The country’s rapid transition from the planned economy of thirty years ago to the liberalized economic environment that exists today has meant that the labor market has struggled to keep pace with the intense pace of change. While those Chinese born prior to the economic reforms undertaken in the late 1970s/early 1980s tend to lack the education and skills necessary to work in the ‘knowledge’ industries, those born after the 1980s have grown up in a rapidly changing world of vast employment opportunities for those with a strong educational background and good interpersonal skills. (Market Research.)</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Payment Methods</a:t>
            </a:r>
          </a:p>
          <a:p>
            <a:r>
              <a:rPr lang="en-US" sz="1200" b="0" i="0" kern="1200" dirty="0">
                <a:solidFill>
                  <a:schemeClr val="tx1"/>
                </a:solidFill>
                <a:effectLst/>
                <a:latin typeface="+mn-lt"/>
                <a:ea typeface="+mn-ea"/>
                <a:cs typeface="+mn-cs"/>
              </a:rPr>
              <a:t>Minimum wages are set by local government agencies across China, and the country’s labor bureaus set standard minimum wages for certain types of jobs. Though many employers flout the standardized national guidelines, China has an eight-hour work day with an average working week no more than 44 hours long and (generally) two days off per week. Salaries are generally paid monthly. An employee may terminate employment with 30 days’ written notice. Employers must provide 30-day advance notice to an employee to part ways with mutual consent, and must pay severance unless the employee failed to satisfy the conditions of his or her employment contract and/or violated any laws or company policies. Severance is calculated as one month's salary for every year of service. (The employer can pay one extra month’s salary beyond the severance pay requirement in the event that they do not want to comply with the 30-day advance notice period.) (</a:t>
            </a:r>
            <a:r>
              <a:rPr lang="en-US" sz="1200" b="0" i="0" kern="1200" dirty="0" err="1">
                <a:solidFill>
                  <a:schemeClr val="tx1"/>
                </a:solidFill>
                <a:effectLst/>
                <a:latin typeface="+mn-lt"/>
                <a:ea typeface="+mn-ea"/>
                <a:cs typeface="+mn-cs"/>
              </a:rPr>
              <a:t>CloudPay</a:t>
            </a:r>
            <a:r>
              <a:rPr lang="en-US" sz="1200" b="0" i="0" kern="1200" dirty="0">
                <a:solidFill>
                  <a:schemeClr val="tx1"/>
                </a:solidFill>
                <a:effectLst/>
                <a:latin typeface="+mn-lt"/>
                <a:ea typeface="+mn-ea"/>
                <a:cs typeface="+mn-cs"/>
              </a:rPr>
              <a:t> China.)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Labor Relations</a:t>
            </a:r>
          </a:p>
          <a:p>
            <a:r>
              <a:rPr lang="en-US" sz="1200" b="0" i="0" kern="1200" dirty="0">
                <a:solidFill>
                  <a:schemeClr val="tx1"/>
                </a:solidFill>
                <a:effectLst/>
                <a:latin typeface="+mn-lt"/>
                <a:ea typeface="+mn-ea"/>
                <a:cs typeface="+mn-cs"/>
              </a:rPr>
              <a:t>China has a comprehensive legal framework that gives workers a range of entitlements and protects them from exploitation by their employer. Workers have the right to be paid in full and on time, a formal employment contract, a 40-hour working week with fixed overtime rates, social insurance covering pensions, healthcare, unemployment, work injuries and maternity leave, severance pay in the event of contract termination, equal pay for equal work, and protection against workplace discrimination. Workers also have the right to form an enterprise trade union (see below for more details), and the enterprise union committee has to be consulted by management before any major changes to workers’ pay and conditions. Since China’s economic slowdown in the mid-2010s, however, there has been little new legislation to bolster workers’ rights and senior government officials have openly discussed rolling back some existing protections in a bid to create a more pro-business legal environment. Local governments in China are responsible for enforcing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law and ensuring that workers’ rights are protected. However, the local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authorities are generally under-funded and under-staffed and lack the ability and the will to enforce the law.  Local governments have generally been more concerned with boosting the local economy and creating a business-friendly environment than with protecting workers’ rights. During the reform era in China, it could be argued that the government gradually abdicated its power in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relations to business owners, giving employers the ability to dictate the pay and working conditions of their employees. As such, it has largely been up to the workers themselves to ensure that </a:t>
            </a:r>
            <a:r>
              <a:rPr lang="en-US" sz="1200" b="0" i="0" kern="1200" dirty="0" err="1">
                <a:solidFill>
                  <a:schemeClr val="tx1"/>
                </a:solidFill>
                <a:effectLst/>
                <a:latin typeface="+mn-lt"/>
                <a:ea typeface="+mn-ea"/>
                <a:cs typeface="+mn-cs"/>
              </a:rPr>
              <a:t>labour</a:t>
            </a:r>
            <a:r>
              <a:rPr lang="en-US" sz="1200" b="0" i="0" kern="1200" dirty="0">
                <a:solidFill>
                  <a:schemeClr val="tx1"/>
                </a:solidFill>
                <a:effectLst/>
                <a:latin typeface="+mn-lt"/>
                <a:ea typeface="+mn-ea"/>
                <a:cs typeface="+mn-cs"/>
              </a:rPr>
              <a:t> law is enforced by taking collective action to demand that wages and overtime are paid in full, proper contracts are signed, social insurance contributions are paid in full and that compensation is paid in the event of injury or contract termination. (Labor China.)</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Training and Support</a:t>
            </a:r>
          </a:p>
          <a:p>
            <a:r>
              <a:rPr lang="en-US" sz="1200" b="0" i="0" kern="1200" dirty="0">
                <a:solidFill>
                  <a:schemeClr val="tx1"/>
                </a:solidFill>
                <a:effectLst/>
                <a:latin typeface="+mn-lt"/>
                <a:ea typeface="+mn-ea"/>
                <a:cs typeface="+mn-cs"/>
              </a:rPr>
              <a:t>China will push forward a lifelong professional skills training system as part of the efforts to improve the competence of the workforce and boost high-quality development. Central government departments have carried out an array of action plans since November 2012, offering government-subsidized training sessions to 114 million workers, which contributed significantly to employment and entrepreneurship. A new type of apprentice system will be pushed forward to provide skills training for newly recruited and reemployed workers. The development of highly-skilled talent will be prioritized, with the training of senior technicians set to be reinforced. The ministries of education, finance and human resources and social security are required to conduct research on measures to support enterprises conducting skill training and speed up fostering talent with high professional qualifications. (China to Promote.)</a:t>
            </a:r>
          </a:p>
          <a:p>
            <a:endParaRPr lang="en-US" sz="1200" b="0" i="0" kern="1200" dirty="0">
              <a:solidFill>
                <a:schemeClr val="tx1"/>
              </a:solidFill>
              <a:effectLst/>
              <a:latin typeface="+mn-lt"/>
              <a:ea typeface="+mn-ea"/>
              <a:cs typeface="+mn-cs"/>
            </a:endParaRPr>
          </a:p>
          <a:p>
            <a:endParaRPr lang="en-US" sz="1200" b="0" i="0" kern="1200" dirty="0">
              <a:solidFill>
                <a:schemeClr val="tx1"/>
              </a:solidFill>
              <a:effectLst/>
              <a:latin typeface="+mn-lt"/>
              <a:ea typeface="+mn-ea"/>
              <a:cs typeface="+mn-cs"/>
            </a:endParaRPr>
          </a:p>
          <a:p>
            <a:endParaRPr lang="en-US" sz="1200" b="0" i="0" u="none" kern="1200" dirty="0">
              <a:solidFill>
                <a:schemeClr val="tx1"/>
              </a:solidFill>
              <a:effectLst/>
              <a:latin typeface="+mn-lt"/>
              <a:ea typeface="+mn-ea"/>
              <a:cs typeface="+mn-cs"/>
            </a:endParaRPr>
          </a:p>
          <a:p>
            <a:endParaRPr lang="en-US" u="none" dirty="0"/>
          </a:p>
        </p:txBody>
      </p:sp>
      <p:sp>
        <p:nvSpPr>
          <p:cNvPr id="4" name="Slide Number Placeholder 3"/>
          <p:cNvSpPr>
            <a:spLocks noGrp="1"/>
          </p:cNvSpPr>
          <p:nvPr>
            <p:ph type="sldNum" sz="quarter" idx="5"/>
          </p:nvPr>
        </p:nvSpPr>
        <p:spPr/>
        <p:txBody>
          <a:bodyPr/>
          <a:lstStyle/>
          <a:p>
            <a:fld id="{BB62F5F5-FAC3-4CBA-A140-186EFA31F9C6}" type="slidenum">
              <a:rPr lang="en-US" smtClean="0"/>
              <a:t>7</a:t>
            </a:fld>
            <a:endParaRPr lang="en-US"/>
          </a:p>
        </p:txBody>
      </p:sp>
    </p:spTree>
    <p:extLst>
      <p:ext uri="{BB962C8B-B14F-4D97-AF65-F5344CB8AC3E}">
        <p14:creationId xmlns:p14="http://schemas.microsoft.com/office/powerpoint/2010/main" val="880678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Tremendous growth in the market is making India to source talented candidates and it executes social recruitment, flexible work schedules and PR practices tin sourcing competent job hunters. The government employees receive their salary package inform of basic pay, dearness allowance, overtime payment and fringe benefits to enhance their living standards. The fixed rate and consumer price index is used to pay the dearness allowance which is adjusted in the cases of inflation to enhance the cost of living.</a:t>
            </a:r>
          </a:p>
          <a:p>
            <a:r>
              <a:rPr lang="en-US" sz="1200" kern="1200" dirty="0">
                <a:solidFill>
                  <a:schemeClr val="tx1"/>
                </a:solidFill>
                <a:effectLst/>
                <a:latin typeface="+mn-lt"/>
                <a:ea typeface="+mn-ea"/>
                <a:cs typeface="+mn-cs"/>
              </a:rPr>
              <a:t>Labor relations is key to every organization because it has potential benefits such conflict reduction, improved productivity and better working conditions. Besides, the  government ,employees and the employers are integral in instituting proper labor relations.</a:t>
            </a:r>
          </a:p>
          <a:p>
            <a:r>
              <a:rPr lang="en-US" sz="1200" kern="1200" dirty="0">
                <a:solidFill>
                  <a:schemeClr val="tx1"/>
                </a:solidFill>
                <a:effectLst/>
                <a:latin typeface="+mn-lt"/>
                <a:ea typeface="+mn-ea"/>
                <a:cs typeface="+mn-cs"/>
              </a:rPr>
              <a:t>Training is a learning experience that is strongly supported by the HR in fostering excellent behavioral sciences resulting to the gain of competent skills useful in in the betterment of functional areas, thus, better efficiency.</a:t>
            </a:r>
          </a:p>
          <a:p>
            <a:r>
              <a:rPr lang="en-US" sz="1200" kern="1200" dirty="0">
                <a:solidFill>
                  <a:schemeClr val="tx1"/>
                </a:solidFill>
                <a:effectLst/>
                <a:latin typeface="+mn-lt"/>
                <a:ea typeface="+mn-ea"/>
                <a:cs typeface="+mn-cs"/>
              </a:rPr>
              <a:t>HR practices are vital in the overall development of the employee and other interventions should be operationalized to foster efficiency among employees which include HR automation and persistent training and support.</a:t>
            </a:r>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8</a:t>
            </a:fld>
            <a:endParaRPr lang="en-US"/>
          </a:p>
        </p:txBody>
      </p:sp>
    </p:spTree>
    <p:extLst>
      <p:ext uri="{BB962C8B-B14F-4D97-AF65-F5344CB8AC3E}">
        <p14:creationId xmlns:p14="http://schemas.microsoft.com/office/powerpoint/2010/main" val="13184001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Southwest Airlines is a company that puts employees first. Engagement starts from day one with employees and the culture of appreciation, recognition, and celebration is embedded in every portion of the business. Such values help the company thrive on employee loyalty and commitment to the company’s vision. After evaluating HR practices in six countries, we recommend the company expand to Mexico, France, Canada, and Japan mainly because of training support, recruitment strategies, and labor relations.  </a:t>
            </a:r>
          </a:p>
          <a:p>
            <a:endParaRPr lang="en-US" dirty="0"/>
          </a:p>
        </p:txBody>
      </p:sp>
      <p:sp>
        <p:nvSpPr>
          <p:cNvPr id="4" name="Slide Number Placeholder 3"/>
          <p:cNvSpPr>
            <a:spLocks noGrp="1"/>
          </p:cNvSpPr>
          <p:nvPr>
            <p:ph type="sldNum" sz="quarter" idx="5"/>
          </p:nvPr>
        </p:nvSpPr>
        <p:spPr/>
        <p:txBody>
          <a:bodyPr/>
          <a:lstStyle/>
          <a:p>
            <a:fld id="{BB62F5F5-FAC3-4CBA-A140-186EFA31F9C6}" type="slidenum">
              <a:rPr lang="en-US" smtClean="0"/>
              <a:t>9</a:t>
            </a:fld>
            <a:endParaRPr lang="en-US"/>
          </a:p>
        </p:txBody>
      </p:sp>
    </p:spTree>
    <p:extLst>
      <p:ext uri="{BB962C8B-B14F-4D97-AF65-F5344CB8AC3E}">
        <p14:creationId xmlns:p14="http://schemas.microsoft.com/office/powerpoint/2010/main" val="1408986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8E175AD-3529-4C52-9E77-88EBF46C3287}"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9F987-BA9F-48B7-A887-12ACBD59738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88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E175AD-3529-4C52-9E77-88EBF46C3287}"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58241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8E175AD-3529-4C52-9E77-88EBF46C3287}"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9F987-BA9F-48B7-A887-12ACBD59738C}"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1069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8E175AD-3529-4C52-9E77-88EBF46C3287}"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3693750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8E175AD-3529-4C52-9E77-88EBF46C3287}" type="datetimeFigureOut">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2489531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E175AD-3529-4C52-9E77-88EBF46C3287}" type="datetimeFigureOut">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3203562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8E175AD-3529-4C52-9E77-88EBF46C3287}" type="datetimeFigureOut">
              <a:rPr lang="en-US" smtClean="0"/>
              <a:t>5/26/2020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2858012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8E175AD-3529-4C52-9E77-88EBF46C3287}" type="datetimeFigureOut">
              <a:rPr lang="en-US" smtClean="0"/>
              <a:t>5/26/2020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6A9F987-BA9F-48B7-A887-12ACBD59738C}" type="slidenum">
              <a:rPr lang="en-US" smtClean="0"/>
              <a:t>‹#›</a:t>
            </a:fld>
            <a:endParaRPr lang="en-US"/>
          </a:p>
        </p:txBody>
      </p:sp>
    </p:spTree>
    <p:extLst>
      <p:ext uri="{BB962C8B-B14F-4D97-AF65-F5344CB8AC3E}">
        <p14:creationId xmlns:p14="http://schemas.microsoft.com/office/powerpoint/2010/main" val="1496613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8E175AD-3529-4C52-9E77-88EBF46C3287}"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298624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E175AD-3529-4C52-9E77-88EBF46C3287}"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6836954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8E175AD-3529-4C52-9E77-88EBF46C3287}"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A9F987-BA9F-48B7-A887-12ACBD59738C}" type="slidenum">
              <a:rPr lang="en-US" smtClean="0"/>
              <a:t>‹#›</a:t>
            </a:fld>
            <a:endParaRPr lang="en-US"/>
          </a:p>
        </p:txBody>
      </p:sp>
    </p:spTree>
    <p:extLst>
      <p:ext uri="{BB962C8B-B14F-4D97-AF65-F5344CB8AC3E}">
        <p14:creationId xmlns:p14="http://schemas.microsoft.com/office/powerpoint/2010/main" val="3902831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8E175AD-3529-4C52-9E77-88EBF46C3287}" type="datetimeFigureOut">
              <a:rPr lang="en-US" smtClean="0"/>
              <a:t>5/26/2020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6A9F987-BA9F-48B7-A887-12ACBD59738C}"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7877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onlabor.org/what-is-happening-to-french-labor-law/" TargetMode="External"/><Relationship Id="rId7" Type="http://schemas.openxmlformats.org/officeDocument/2006/relationships/hyperlink" Target="https://www.cloudpay.net/resources/understanding-payroll-in-mexico-what-global-companies-need-to-know-about-" TargetMode="External"/><Relationship Id="rId2" Type="http://schemas.openxmlformats.org/officeDocument/2006/relationships/hyperlink" Target="https://www.socialtalent.com/blog/recruitment/5-canada-recruitment-trends-need-kno" TargetMode="External"/><Relationship Id="rId1" Type="http://schemas.openxmlformats.org/officeDocument/2006/relationships/slideLayout" Target="../slideLayouts/slideLayout2.xml"/><Relationship Id="rId6" Type="http://schemas.openxmlformats.org/officeDocument/2006/relationships/hyperlink" Target="https://www.cloudpay.net/resources/understanding-payroll-in-france-what-global-companies-need-to-know-about-france-" TargetMode="External"/><Relationship Id="rId5" Type="http://schemas.openxmlformats.org/officeDocument/2006/relationships/hyperlink" Target="http://www.xinhuanet.com/english/2018-04/19/c_137120726.htm" TargetMode="External"/><Relationship Id="rId4" Type="http://schemas.openxmlformats.org/officeDocument/2006/relationships/hyperlink" Target="https://www.bankofcanada.ca/core-functions/financial-system/canadas-major-"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hofstede-insights.com/country-" TargetMode="External"/><Relationship Id="rId7" Type="http://schemas.openxmlformats.org/officeDocument/2006/relationships/hyperlink" Target="https://thepaypers.com/expert-opinion/payment-methods-and-practices-in-japan--772040" TargetMode="External"/><Relationship Id="rId2" Type="http://schemas.openxmlformats.org/officeDocument/2006/relationships/hyperlink" Target="https://www.hofstede-insights.com/country-%20comparison/france/" TargetMode="External"/><Relationship Id="rId1" Type="http://schemas.openxmlformats.org/officeDocument/2006/relationships/slideLayout" Target="../slideLayouts/slideLayout2.xml"/><Relationship Id="rId6" Type="http://schemas.openxmlformats.org/officeDocument/2006/relationships/hyperlink" Target="https://www.eurofound.europa.eu/observatories/emcc/erm/legislation/france-employers-obligation-to-" TargetMode="External"/><Relationship Id="rId5" Type="http://schemas.openxmlformats.org/officeDocument/2006/relationships/hyperlink" Target="https://exporttojapan.co.uk/guide/hr-recruitment/hiring-in-japan/" TargetMode="External"/><Relationship Id="rId4" Type="http://schemas.openxmlformats.org/officeDocument/2006/relationships/hyperlink" Target="https://www.ethicaltrade.org/system/files/shared_resources/Ethical%20Recruitment%20Practice%20an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knowledge.leglobal.org/hiring-practices-in-" TargetMode="External"/><Relationship Id="rId2" Type="http://schemas.openxmlformats.org/officeDocument/2006/relationships/hyperlink" Target="https://www.eurodev.com/hiring-in-france/" TargetMode="External"/><Relationship Id="rId1" Type="http://schemas.openxmlformats.org/officeDocument/2006/relationships/slideLayout" Target="../slideLayouts/slideLayout2.xml"/><Relationship Id="rId6" Type="http://schemas.openxmlformats.org/officeDocument/2006/relationships/hyperlink" Target="https://www.ilo.org/ifpdial/information-resources/national-labour-law-profiles/WCMS_158904/lang--en/index.htm" TargetMode="External"/><Relationship Id="rId5" Type="http://schemas.openxmlformats.org/officeDocument/2006/relationships/hyperlink" Target="https://www.hofstede-insights.com/country-comparison/japan/" TargetMode="External"/><Relationship Id="rId4" Type="http://schemas.openxmlformats.org/officeDocument/2006/relationships/hyperlink" Target="https://knowledge.leglobal.org/hiring-"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voxeu.org/article/hiring-challenges-japanese-companies" TargetMode="External"/><Relationship Id="rId2" Type="http://schemas.openxmlformats.org/officeDocument/2006/relationships/hyperlink" Target="https://leglobal.org/firms/atsumi-sakai/" TargetMode="External"/><Relationship Id="rId1" Type="http://schemas.openxmlformats.org/officeDocument/2006/relationships/slideLayout" Target="../slideLayouts/slideLayout2.xml"/><Relationship Id="rId4" Type="http://schemas.openxmlformats.org/officeDocument/2006/relationships/hyperlink" Target="https://exporttojapan.co.uk/guide/payment-and-pricing/preferred-payment-methods-japa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wilsonhcg.com/blog/the-basics-of-recruiting-in-france" TargetMode="External"/><Relationship Id="rId2" Type="http://schemas.openxmlformats.org/officeDocument/2006/relationships/hyperlink" Target="https://www.justlanded.com/english/France/France-Guide/Business/Hiring-" TargetMode="External"/><Relationship Id="rId1" Type="http://schemas.openxmlformats.org/officeDocument/2006/relationships/slideLayout" Target="../slideLayouts/slideLayout2.xml"/><Relationship Id="rId6" Type="http://schemas.openxmlformats.org/officeDocument/2006/relationships/hyperlink" Target="https://news.efinancialcareers.com/uk-en/218643/the-" TargetMode="External"/><Relationship Id="rId5" Type="http://schemas.openxmlformats.org/officeDocument/2006/relationships/hyperlink" Target="https://www.tecma.com/workforce-training-in-mexico-law/" TargetMode="External"/><Relationship Id="rId4" Type="http://schemas.openxmlformats.org/officeDocument/2006/relationships/hyperlink" Target="https://www.cloudpay.net/resources/understanding-payroll-in-china-what-global-companies-need-to-know-about-chin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76324" y="642937"/>
            <a:ext cx="10882863" cy="4633913"/>
          </a:xfrm>
          <a:prstGeom prst="rect">
            <a:avLst/>
          </a:prstGeom>
        </p:spPr>
      </p:pic>
    </p:spTree>
    <p:extLst>
      <p:ext uri="{BB962C8B-B14F-4D97-AF65-F5344CB8AC3E}">
        <p14:creationId xmlns:p14="http://schemas.microsoft.com/office/powerpoint/2010/main" val="36982081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023716-BDBB-4855-B429-AC05BE842B11}"/>
              </a:ext>
            </a:extLst>
          </p:cNvPr>
          <p:cNvSpPr>
            <a:spLocks noGrp="1"/>
          </p:cNvSpPr>
          <p:nvPr>
            <p:ph type="ctrTitle"/>
          </p:nvPr>
        </p:nvSpPr>
        <p:spPr>
          <a:xfrm>
            <a:off x="990932" y="286603"/>
            <a:ext cx="6750987" cy="1450757"/>
          </a:xfrm>
        </p:spPr>
        <p:txBody>
          <a:bodyPr vert="horz" lIns="91440" tIns="45720" rIns="91440" bIns="45720" rtlCol="0" anchor="b">
            <a:normAutofit/>
          </a:bodyPr>
          <a:lstStyle/>
          <a:p>
            <a:pPr algn="ctr"/>
            <a:r>
              <a:rPr lang="en-US" sz="4800">
                <a:solidFill>
                  <a:schemeClr val="accent2"/>
                </a:solidFill>
              </a:rPr>
              <a:t>International HR Principles</a:t>
            </a:r>
            <a:endParaRPr lang="en-US" sz="4800" dirty="0">
              <a:solidFill>
                <a:schemeClr val="accent2"/>
              </a:solidFill>
            </a:endParaRPr>
          </a:p>
        </p:txBody>
      </p:sp>
      <p:sp>
        <p:nvSpPr>
          <p:cNvPr id="3" name="Subtitle 2">
            <a:extLst>
              <a:ext uri="{FF2B5EF4-FFF2-40B4-BE49-F238E27FC236}">
                <a16:creationId xmlns:a16="http://schemas.microsoft.com/office/drawing/2014/main" xmlns="" id="{96838067-583E-4369-A669-8F5967A7E284}"/>
              </a:ext>
            </a:extLst>
          </p:cNvPr>
          <p:cNvSpPr>
            <a:spLocks noGrp="1"/>
          </p:cNvSpPr>
          <p:nvPr>
            <p:ph type="subTitle" idx="1"/>
          </p:nvPr>
        </p:nvSpPr>
        <p:spPr>
          <a:xfrm>
            <a:off x="1044204" y="2023962"/>
            <a:ext cx="6697715" cy="3845131"/>
          </a:xfrm>
        </p:spPr>
        <p:txBody>
          <a:bodyPr vert="horz" lIns="0" tIns="45720" rIns="0" bIns="45720" rtlCol="0">
            <a:normAutofit/>
          </a:bodyPr>
          <a:lstStyle/>
          <a:p>
            <a:pPr algn="ctr"/>
            <a:r>
              <a:rPr lang="en-US" sz="1500" dirty="0">
                <a:solidFill>
                  <a:schemeClr val="tx1">
                    <a:lumMod val="75000"/>
                    <a:lumOff val="25000"/>
                  </a:schemeClr>
                </a:solidFill>
                <a:latin typeface="+mn-lt"/>
              </a:rPr>
              <a:t>Grace Oldenburg</a:t>
            </a:r>
          </a:p>
          <a:p>
            <a:pPr algn="ctr"/>
            <a:r>
              <a:rPr lang="en-US" sz="1500" dirty="0">
                <a:solidFill>
                  <a:schemeClr val="tx1">
                    <a:lumMod val="75000"/>
                    <a:lumOff val="25000"/>
                  </a:schemeClr>
                </a:solidFill>
                <a:latin typeface="+mn-lt"/>
              </a:rPr>
              <a:t>Honey Verma</a:t>
            </a:r>
          </a:p>
          <a:p>
            <a:pPr algn="ctr"/>
            <a:r>
              <a:rPr lang="en-US" sz="1500" dirty="0">
                <a:solidFill>
                  <a:schemeClr val="tx1">
                    <a:lumMod val="75000"/>
                    <a:lumOff val="25000"/>
                  </a:schemeClr>
                </a:solidFill>
                <a:latin typeface="+mn-lt"/>
              </a:rPr>
              <a:t>Kimberly Williams</a:t>
            </a:r>
          </a:p>
          <a:p>
            <a:pPr algn="ctr"/>
            <a:r>
              <a:rPr lang="en-US" sz="1500" dirty="0">
                <a:solidFill>
                  <a:schemeClr val="tx1">
                    <a:lumMod val="75000"/>
                    <a:lumOff val="25000"/>
                  </a:schemeClr>
                </a:solidFill>
                <a:latin typeface="+mn-lt"/>
              </a:rPr>
              <a:t>Molly Walsh</a:t>
            </a:r>
          </a:p>
          <a:p>
            <a:pPr algn="ctr"/>
            <a:r>
              <a:rPr lang="en-US" sz="1500" dirty="0">
                <a:solidFill>
                  <a:schemeClr val="tx1">
                    <a:lumMod val="75000"/>
                    <a:lumOff val="25000"/>
                  </a:schemeClr>
                </a:solidFill>
                <a:latin typeface="+mn-lt"/>
              </a:rPr>
              <a:t>Nicholas Oates</a:t>
            </a:r>
          </a:p>
          <a:p>
            <a:pPr algn="ctr"/>
            <a:r>
              <a:rPr lang="en-US" sz="1500" dirty="0">
                <a:solidFill>
                  <a:schemeClr val="tx1">
                    <a:lumMod val="75000"/>
                    <a:lumOff val="25000"/>
                  </a:schemeClr>
                </a:solidFill>
                <a:latin typeface="+mn-lt"/>
              </a:rPr>
              <a:t>Toccara Fleming</a:t>
            </a:r>
          </a:p>
          <a:p>
            <a:pPr algn="ctr"/>
            <a:r>
              <a:rPr lang="en-US" sz="1500" dirty="0">
                <a:solidFill>
                  <a:schemeClr val="tx1">
                    <a:lumMod val="75000"/>
                    <a:lumOff val="25000"/>
                  </a:schemeClr>
                </a:solidFill>
                <a:latin typeface="+mn-lt"/>
              </a:rPr>
              <a:t>University of Phoenix</a:t>
            </a:r>
          </a:p>
          <a:p>
            <a:pPr algn="ctr"/>
            <a:r>
              <a:rPr lang="en-US" sz="1500" dirty="0">
                <a:solidFill>
                  <a:schemeClr val="tx1">
                    <a:lumMod val="75000"/>
                    <a:lumOff val="25000"/>
                  </a:schemeClr>
                </a:solidFill>
                <a:latin typeface="+mn-lt"/>
              </a:rPr>
              <a:t>ORG 535/People and Organizations</a:t>
            </a:r>
          </a:p>
          <a:p>
            <a:pPr algn="ctr"/>
            <a:r>
              <a:rPr lang="en-US" sz="1500" dirty="0">
                <a:solidFill>
                  <a:schemeClr val="tx1">
                    <a:lumMod val="75000"/>
                    <a:lumOff val="25000"/>
                  </a:schemeClr>
                </a:solidFill>
                <a:latin typeface="+mn-lt"/>
              </a:rPr>
              <a:t>Dr. Dennis Cashman</a:t>
            </a:r>
          </a:p>
          <a:p>
            <a:pPr algn="ctr"/>
            <a:r>
              <a:rPr lang="en-US" sz="1500" dirty="0">
                <a:solidFill>
                  <a:schemeClr val="tx1">
                    <a:lumMod val="75000"/>
                    <a:lumOff val="25000"/>
                  </a:schemeClr>
                </a:solidFill>
                <a:latin typeface="+mn-lt"/>
              </a:rPr>
              <a:t>8 May 2020</a:t>
            </a:r>
          </a:p>
        </p:txBody>
      </p:sp>
    </p:spTree>
    <p:extLst>
      <p:ext uri="{BB962C8B-B14F-4D97-AF65-F5344CB8AC3E}">
        <p14:creationId xmlns:p14="http://schemas.microsoft.com/office/powerpoint/2010/main" val="3863503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8BE5BF5-F7B3-404F-9B30-2ED97457BF91}"/>
              </a:ext>
            </a:extLst>
          </p:cNvPr>
          <p:cNvSpPr>
            <a:spLocks noGrp="1"/>
          </p:cNvSpPr>
          <p:nvPr>
            <p:ph type="title"/>
          </p:nvPr>
        </p:nvSpPr>
        <p:spPr/>
        <p:txBody>
          <a:bodyPr/>
          <a:lstStyle/>
          <a:p>
            <a:r>
              <a:rPr lang="en-US" dirty="0">
                <a:solidFill>
                  <a:schemeClr val="accent1"/>
                </a:solidFill>
              </a:rPr>
              <a:t>Mexico</a:t>
            </a:r>
          </a:p>
        </p:txBody>
      </p:sp>
      <p:sp>
        <p:nvSpPr>
          <p:cNvPr id="4" name="Content Placeholder 3">
            <a:extLst>
              <a:ext uri="{FF2B5EF4-FFF2-40B4-BE49-F238E27FC236}">
                <a16:creationId xmlns:a16="http://schemas.microsoft.com/office/drawing/2014/main" xmlns="" id="{FC6E9502-6507-48A2-A345-BBE1CACFFED7}"/>
              </a:ext>
            </a:extLst>
          </p:cNvPr>
          <p:cNvSpPr>
            <a:spLocks noGrp="1"/>
          </p:cNvSpPr>
          <p:nvPr>
            <p:ph sz="half" idx="2"/>
          </p:nvPr>
        </p:nvSpPr>
        <p:spPr/>
        <p:txBody>
          <a:bodyPr/>
          <a:lstStyle/>
          <a:p>
            <a:r>
              <a:rPr lang="en-US" dirty="0">
                <a:solidFill>
                  <a:schemeClr val="bg1">
                    <a:lumMod val="50000"/>
                  </a:schemeClr>
                </a:solidFill>
              </a:rPr>
              <a:t>Payment systems</a:t>
            </a:r>
          </a:p>
          <a:p>
            <a:endParaRPr lang="en-US" dirty="0">
              <a:solidFill>
                <a:schemeClr val="accent1"/>
              </a:solidFill>
            </a:endParaRPr>
          </a:p>
        </p:txBody>
      </p:sp>
      <p:pic>
        <p:nvPicPr>
          <p:cNvPr id="4098" name="Picture 2" descr="Flag of Mexico - Wikipedia">
            <a:extLst>
              <a:ext uri="{FF2B5EF4-FFF2-40B4-BE49-F238E27FC236}">
                <a16:creationId xmlns:a16="http://schemas.microsoft.com/office/drawing/2014/main" xmlns="" id="{FE2EAB1F-AB70-41A7-8151-9DF36676E934}"/>
              </a:ext>
            </a:extLst>
          </p:cNvPr>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8326755" y="118110"/>
            <a:ext cx="2618053" cy="149854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xmlns="" id="{863F5D1A-BC09-4853-AD7A-EC0A17FEF17B}"/>
              </a:ext>
            </a:extLst>
          </p:cNvPr>
          <p:cNvSpPr/>
          <p:nvPr/>
        </p:nvSpPr>
        <p:spPr>
          <a:xfrm>
            <a:off x="1168262" y="1737360"/>
            <a:ext cx="2238433" cy="369332"/>
          </a:xfrm>
          <a:prstGeom prst="rect">
            <a:avLst/>
          </a:prstGeom>
        </p:spPr>
        <p:txBody>
          <a:bodyPr wrap="none">
            <a:spAutoFit/>
          </a:bodyPr>
          <a:lstStyle/>
          <a:p>
            <a:r>
              <a:rPr lang="en-US" dirty="0">
                <a:solidFill>
                  <a:schemeClr val="bg1">
                    <a:lumMod val="50000"/>
                  </a:schemeClr>
                </a:solidFill>
              </a:rPr>
              <a:t>Recruitment practices</a:t>
            </a:r>
          </a:p>
        </p:txBody>
      </p:sp>
      <p:sp>
        <p:nvSpPr>
          <p:cNvPr id="6" name="Rectangle 5">
            <a:extLst>
              <a:ext uri="{FF2B5EF4-FFF2-40B4-BE49-F238E27FC236}">
                <a16:creationId xmlns:a16="http://schemas.microsoft.com/office/drawing/2014/main" xmlns="" id="{9DB50821-8E09-4FB4-8038-46D9E89CDA1B}"/>
              </a:ext>
            </a:extLst>
          </p:cNvPr>
          <p:cNvSpPr/>
          <p:nvPr/>
        </p:nvSpPr>
        <p:spPr>
          <a:xfrm>
            <a:off x="1168262" y="3672749"/>
            <a:ext cx="1630831" cy="369332"/>
          </a:xfrm>
          <a:prstGeom prst="rect">
            <a:avLst/>
          </a:prstGeom>
        </p:spPr>
        <p:txBody>
          <a:bodyPr wrap="none">
            <a:spAutoFit/>
          </a:bodyPr>
          <a:lstStyle/>
          <a:p>
            <a:r>
              <a:rPr lang="en-US" dirty="0">
                <a:solidFill>
                  <a:schemeClr val="bg1">
                    <a:lumMod val="50000"/>
                  </a:schemeClr>
                </a:solidFill>
              </a:rPr>
              <a:t>Labor Relations</a:t>
            </a:r>
          </a:p>
        </p:txBody>
      </p:sp>
      <p:sp>
        <p:nvSpPr>
          <p:cNvPr id="7" name="Rectangle 6">
            <a:extLst>
              <a:ext uri="{FF2B5EF4-FFF2-40B4-BE49-F238E27FC236}">
                <a16:creationId xmlns:a16="http://schemas.microsoft.com/office/drawing/2014/main" xmlns="" id="{0AC4231B-FCCA-4385-859C-2AF26394BCA3}"/>
              </a:ext>
            </a:extLst>
          </p:cNvPr>
          <p:cNvSpPr/>
          <p:nvPr/>
        </p:nvSpPr>
        <p:spPr>
          <a:xfrm>
            <a:off x="6217920" y="3672749"/>
            <a:ext cx="2137316" cy="369332"/>
          </a:xfrm>
          <a:prstGeom prst="rect">
            <a:avLst/>
          </a:prstGeom>
        </p:spPr>
        <p:txBody>
          <a:bodyPr wrap="none">
            <a:spAutoFit/>
          </a:bodyPr>
          <a:lstStyle/>
          <a:p>
            <a:r>
              <a:rPr lang="en-US" dirty="0">
                <a:solidFill>
                  <a:schemeClr val="bg1">
                    <a:lumMod val="50000"/>
                  </a:schemeClr>
                </a:solidFill>
              </a:rPr>
              <a:t>Training and Support</a:t>
            </a:r>
          </a:p>
        </p:txBody>
      </p:sp>
      <p:sp>
        <p:nvSpPr>
          <p:cNvPr id="8" name="Rectangle 7">
            <a:extLst>
              <a:ext uri="{FF2B5EF4-FFF2-40B4-BE49-F238E27FC236}">
                <a16:creationId xmlns:a16="http://schemas.microsoft.com/office/drawing/2014/main" xmlns="" id="{60B6F750-CAFA-46BE-9E43-FF999748F812}"/>
              </a:ext>
            </a:extLst>
          </p:cNvPr>
          <p:cNvSpPr/>
          <p:nvPr/>
        </p:nvSpPr>
        <p:spPr>
          <a:xfrm>
            <a:off x="1097280" y="2297577"/>
            <a:ext cx="4088037" cy="738664"/>
          </a:xfrm>
          <a:prstGeom prst="rect">
            <a:avLst/>
          </a:prstGeom>
        </p:spPr>
        <p:txBody>
          <a:bodyPr wrap="square">
            <a:spAutoFit/>
          </a:bodyPr>
          <a:lstStyle/>
          <a:p>
            <a:pPr marL="285750" indent="-285750">
              <a:buClr>
                <a:schemeClr val="accent1"/>
              </a:buClr>
              <a:buFont typeface="Wingdings" panose="05000000000000000000" pitchFamily="2" charset="2"/>
              <a:buChar char="§"/>
            </a:pPr>
            <a:r>
              <a:rPr lang="en-US" sz="1400" dirty="0"/>
              <a:t>Must be Mexican nationals </a:t>
            </a:r>
          </a:p>
          <a:p>
            <a:pPr marL="285750" indent="-285750">
              <a:buClr>
                <a:schemeClr val="accent1"/>
              </a:buClr>
              <a:buFont typeface="Wingdings" panose="05000000000000000000" pitchFamily="2" charset="2"/>
              <a:buChar char="§"/>
            </a:pPr>
            <a:r>
              <a:rPr lang="en-US" sz="1400" dirty="0"/>
              <a:t>Background checks have no restrictions</a:t>
            </a:r>
          </a:p>
          <a:p>
            <a:pPr marL="285750" indent="-285750">
              <a:buClr>
                <a:schemeClr val="accent1"/>
              </a:buClr>
              <a:buFont typeface="Wingdings" panose="05000000000000000000" pitchFamily="2" charset="2"/>
              <a:buChar char="§"/>
            </a:pPr>
            <a:r>
              <a:rPr lang="en-US" sz="1400" dirty="0"/>
              <a:t>Freedom on Application/ Interview Questions  </a:t>
            </a:r>
          </a:p>
        </p:txBody>
      </p:sp>
      <p:sp>
        <p:nvSpPr>
          <p:cNvPr id="9" name="Rectangle 8">
            <a:extLst>
              <a:ext uri="{FF2B5EF4-FFF2-40B4-BE49-F238E27FC236}">
                <a16:creationId xmlns:a16="http://schemas.microsoft.com/office/drawing/2014/main" xmlns="" id="{49A1BD99-F1BE-49AA-ADE8-5F74B5E086BA}"/>
              </a:ext>
            </a:extLst>
          </p:cNvPr>
          <p:cNvSpPr/>
          <p:nvPr/>
        </p:nvSpPr>
        <p:spPr>
          <a:xfrm>
            <a:off x="1168262" y="4216924"/>
            <a:ext cx="6096000" cy="1169551"/>
          </a:xfrm>
          <a:prstGeom prst="rect">
            <a:avLst/>
          </a:prstGeom>
        </p:spPr>
        <p:txBody>
          <a:bodyPr>
            <a:spAutoFit/>
          </a:bodyPr>
          <a:lstStyle/>
          <a:p>
            <a:pPr marL="285750" indent="-285750">
              <a:buClr>
                <a:schemeClr val="accent1"/>
              </a:buClr>
              <a:buFont typeface="Wingdings" panose="05000000000000000000" pitchFamily="2" charset="2"/>
              <a:buChar char="§"/>
            </a:pPr>
            <a:r>
              <a:rPr lang="en-US" sz="1400" dirty="0"/>
              <a:t>Unions </a:t>
            </a:r>
          </a:p>
          <a:p>
            <a:pPr marL="285750" indent="-285750">
              <a:buClr>
                <a:schemeClr val="accent1"/>
              </a:buClr>
              <a:buFont typeface="Wingdings" panose="05000000000000000000" pitchFamily="2" charset="2"/>
              <a:buChar char="§"/>
            </a:pPr>
            <a:r>
              <a:rPr lang="en-US" sz="1400" dirty="0"/>
              <a:t>Training Contracts</a:t>
            </a:r>
          </a:p>
          <a:p>
            <a:pPr marL="285750" indent="-285750">
              <a:buClr>
                <a:schemeClr val="accent1"/>
              </a:buClr>
              <a:buFont typeface="Wingdings" panose="05000000000000000000" pitchFamily="2" charset="2"/>
              <a:buChar char="§"/>
            </a:pPr>
            <a:r>
              <a:rPr lang="en-US" sz="1400" dirty="0"/>
              <a:t>Seasonal workers </a:t>
            </a:r>
          </a:p>
          <a:p>
            <a:pPr marL="285750" indent="-285750">
              <a:buClr>
                <a:schemeClr val="accent1"/>
              </a:buClr>
              <a:buFont typeface="Wingdings" panose="05000000000000000000" pitchFamily="2" charset="2"/>
              <a:buChar char="§"/>
            </a:pPr>
            <a:r>
              <a:rPr lang="en-US" sz="1400" dirty="0"/>
              <a:t>Indefinite term contracts </a:t>
            </a:r>
          </a:p>
          <a:p>
            <a:pPr marL="285750" indent="-285750">
              <a:buClr>
                <a:schemeClr val="accent1"/>
              </a:buClr>
              <a:buFont typeface="Wingdings" panose="05000000000000000000" pitchFamily="2" charset="2"/>
              <a:buChar char="§"/>
            </a:pPr>
            <a:r>
              <a:rPr lang="en-US" sz="1400" dirty="0"/>
              <a:t>Measurable contracts </a:t>
            </a:r>
          </a:p>
        </p:txBody>
      </p:sp>
      <p:sp>
        <p:nvSpPr>
          <p:cNvPr id="11" name="Rectangle 10">
            <a:extLst>
              <a:ext uri="{FF2B5EF4-FFF2-40B4-BE49-F238E27FC236}">
                <a16:creationId xmlns:a16="http://schemas.microsoft.com/office/drawing/2014/main" xmlns="" id="{FE0022EB-7703-45A2-A884-5B44ADFF9211}"/>
              </a:ext>
            </a:extLst>
          </p:cNvPr>
          <p:cNvSpPr/>
          <p:nvPr/>
        </p:nvSpPr>
        <p:spPr>
          <a:xfrm>
            <a:off x="6205768" y="4150456"/>
            <a:ext cx="6096000" cy="738664"/>
          </a:xfrm>
          <a:prstGeom prst="rect">
            <a:avLst/>
          </a:prstGeom>
        </p:spPr>
        <p:txBody>
          <a:bodyPr>
            <a:spAutoFit/>
          </a:bodyPr>
          <a:lstStyle/>
          <a:p>
            <a:pPr marL="285750" indent="-285750">
              <a:buClr>
                <a:schemeClr val="accent1"/>
              </a:buClr>
              <a:buFont typeface="Wingdings" panose="05000000000000000000" pitchFamily="2" charset="2"/>
              <a:buChar char="§"/>
            </a:pPr>
            <a:r>
              <a:rPr lang="en-US" sz="1400" dirty="0"/>
              <a:t>Become a priority</a:t>
            </a:r>
          </a:p>
          <a:p>
            <a:pPr marL="285750" indent="-285750">
              <a:buClr>
                <a:schemeClr val="accent1"/>
              </a:buClr>
              <a:buFont typeface="Wingdings" panose="05000000000000000000" pitchFamily="2" charset="2"/>
              <a:buChar char="§"/>
            </a:pPr>
            <a:r>
              <a:rPr lang="en-US" sz="1400" dirty="0"/>
              <a:t>Hands on training </a:t>
            </a:r>
          </a:p>
          <a:p>
            <a:pPr marL="285750" indent="-285750">
              <a:buClr>
                <a:schemeClr val="accent1"/>
              </a:buClr>
              <a:buFont typeface="Wingdings" panose="05000000000000000000" pitchFamily="2" charset="2"/>
              <a:buChar char="§"/>
            </a:pPr>
            <a:r>
              <a:rPr lang="en-US" sz="1400" dirty="0"/>
              <a:t>Computer literature  </a:t>
            </a:r>
          </a:p>
        </p:txBody>
      </p:sp>
      <p:sp>
        <p:nvSpPr>
          <p:cNvPr id="12" name="Rectangle 11">
            <a:extLst>
              <a:ext uri="{FF2B5EF4-FFF2-40B4-BE49-F238E27FC236}">
                <a16:creationId xmlns:a16="http://schemas.microsoft.com/office/drawing/2014/main" xmlns="" id="{AAA6A57A-525B-462A-BE98-2B1C0D2233A9}"/>
              </a:ext>
            </a:extLst>
          </p:cNvPr>
          <p:cNvSpPr/>
          <p:nvPr/>
        </p:nvSpPr>
        <p:spPr>
          <a:xfrm>
            <a:off x="6217920" y="2296530"/>
            <a:ext cx="6096000" cy="738664"/>
          </a:xfrm>
          <a:prstGeom prst="rect">
            <a:avLst/>
          </a:prstGeom>
        </p:spPr>
        <p:txBody>
          <a:bodyPr>
            <a:spAutoFit/>
          </a:bodyPr>
          <a:lstStyle/>
          <a:p>
            <a:pPr marL="285750" indent="-285750">
              <a:buClr>
                <a:schemeClr val="accent1"/>
              </a:buClr>
              <a:buFont typeface="Wingdings" panose="05000000000000000000" pitchFamily="2" charset="2"/>
              <a:buChar char="§"/>
            </a:pPr>
            <a:r>
              <a:rPr lang="en-US" sz="1400" dirty="0"/>
              <a:t>Distributed based on the company</a:t>
            </a:r>
          </a:p>
          <a:p>
            <a:pPr marL="285750" indent="-285750">
              <a:buClr>
                <a:schemeClr val="accent1"/>
              </a:buClr>
              <a:buFont typeface="Wingdings" panose="05000000000000000000" pitchFamily="2" charset="2"/>
              <a:buChar char="§"/>
            </a:pPr>
            <a:r>
              <a:rPr lang="en-US" sz="1400" dirty="0"/>
              <a:t>Direct deposit or direct pay </a:t>
            </a:r>
          </a:p>
          <a:p>
            <a:pPr marL="285750" indent="-285750">
              <a:buClr>
                <a:schemeClr val="accent1"/>
              </a:buClr>
              <a:buFont typeface="Wingdings" panose="05000000000000000000" pitchFamily="2" charset="2"/>
              <a:buChar char="§"/>
            </a:pPr>
            <a:r>
              <a:rPr lang="en-US" sz="1400" dirty="0"/>
              <a:t>Laws and regulations</a:t>
            </a:r>
          </a:p>
        </p:txBody>
      </p:sp>
    </p:spTree>
    <p:extLst>
      <p:ext uri="{BB962C8B-B14F-4D97-AF65-F5344CB8AC3E}">
        <p14:creationId xmlns:p14="http://schemas.microsoft.com/office/powerpoint/2010/main" val="267268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65849-9AEE-49F7-AEB1-B39142A71631}"/>
              </a:ext>
            </a:extLst>
          </p:cNvPr>
          <p:cNvSpPr>
            <a:spLocks noGrp="1"/>
          </p:cNvSpPr>
          <p:nvPr>
            <p:ph type="title"/>
          </p:nvPr>
        </p:nvSpPr>
        <p:spPr/>
        <p:txBody>
          <a:bodyPr/>
          <a:lstStyle/>
          <a:p>
            <a:r>
              <a:rPr lang="en-US" dirty="0">
                <a:solidFill>
                  <a:schemeClr val="accent1"/>
                </a:solidFill>
              </a:rPr>
              <a:t>Canada</a:t>
            </a:r>
          </a:p>
        </p:txBody>
      </p:sp>
      <p:sp>
        <p:nvSpPr>
          <p:cNvPr id="3" name="Text Placeholder 2">
            <a:extLst>
              <a:ext uri="{FF2B5EF4-FFF2-40B4-BE49-F238E27FC236}">
                <a16:creationId xmlns:a16="http://schemas.microsoft.com/office/drawing/2014/main" xmlns="" id="{C2C77381-CB9A-4CF3-963C-FEB3CA016720}"/>
              </a:ext>
            </a:extLst>
          </p:cNvPr>
          <p:cNvSpPr>
            <a:spLocks noGrp="1"/>
          </p:cNvSpPr>
          <p:nvPr>
            <p:ph type="body" idx="1"/>
          </p:nvPr>
        </p:nvSpPr>
        <p:spPr>
          <a:xfrm>
            <a:off x="1097280" y="1605852"/>
            <a:ext cx="4937760" cy="736282"/>
          </a:xfrm>
        </p:spPr>
        <p:txBody>
          <a:bodyPr/>
          <a:lstStyle/>
          <a:p>
            <a:r>
              <a:rPr lang="en-US" dirty="0"/>
              <a:t>Recruitment practices</a:t>
            </a:r>
          </a:p>
        </p:txBody>
      </p:sp>
      <p:sp>
        <p:nvSpPr>
          <p:cNvPr id="4" name="Content Placeholder 3">
            <a:extLst>
              <a:ext uri="{FF2B5EF4-FFF2-40B4-BE49-F238E27FC236}">
                <a16:creationId xmlns:a16="http://schemas.microsoft.com/office/drawing/2014/main" xmlns="" id="{A51D390F-E49E-403E-9A9D-7983EA8C9A95}"/>
              </a:ext>
            </a:extLst>
          </p:cNvPr>
          <p:cNvSpPr>
            <a:spLocks noGrp="1"/>
          </p:cNvSpPr>
          <p:nvPr>
            <p:ph sz="half" idx="2"/>
          </p:nvPr>
        </p:nvSpPr>
        <p:spPr>
          <a:xfrm>
            <a:off x="4842824" y="-185538"/>
            <a:ext cx="4251694" cy="1133050"/>
          </a:xfrm>
        </p:spPr>
        <p:txBody>
          <a:bodyPr>
            <a:normAutofit/>
          </a:bodyPr>
          <a:lstStyle/>
          <a:p>
            <a:pPr marL="0" indent="0">
              <a:buNone/>
            </a:pPr>
            <a:endParaRPr lang="en-US" sz="3800" dirty="0">
              <a:cs typeface="Times New Roman" panose="02020603050405020304" pitchFamily="18" charset="0"/>
            </a:endParaRPr>
          </a:p>
          <a:p>
            <a:endParaRPr lang="en-US" sz="7200" dirty="0">
              <a:cs typeface="Times New Roman" panose="02020603050405020304" pitchFamily="18" charset="0"/>
            </a:endParaRPr>
          </a:p>
          <a:p>
            <a:pPr marL="0" indent="0">
              <a:buNone/>
            </a:pPr>
            <a:endParaRPr lang="en-US" dirty="0"/>
          </a:p>
        </p:txBody>
      </p:sp>
      <p:sp>
        <p:nvSpPr>
          <p:cNvPr id="5" name="Text Placeholder 4">
            <a:extLst>
              <a:ext uri="{FF2B5EF4-FFF2-40B4-BE49-F238E27FC236}">
                <a16:creationId xmlns:a16="http://schemas.microsoft.com/office/drawing/2014/main" xmlns="" id="{9B0CE946-10E5-4ADE-BBD9-E13B7896B768}"/>
              </a:ext>
            </a:extLst>
          </p:cNvPr>
          <p:cNvSpPr>
            <a:spLocks noGrp="1"/>
          </p:cNvSpPr>
          <p:nvPr>
            <p:ph type="body" sz="quarter" idx="3"/>
          </p:nvPr>
        </p:nvSpPr>
        <p:spPr>
          <a:xfrm>
            <a:off x="6248719" y="1605852"/>
            <a:ext cx="4937760" cy="736282"/>
          </a:xfrm>
        </p:spPr>
        <p:txBody>
          <a:bodyPr/>
          <a:lstStyle/>
          <a:p>
            <a:r>
              <a:rPr lang="en-US" dirty="0"/>
              <a:t>Payment systems</a:t>
            </a:r>
          </a:p>
        </p:txBody>
      </p:sp>
      <p:sp>
        <p:nvSpPr>
          <p:cNvPr id="7" name="Text Placeholder 2">
            <a:extLst>
              <a:ext uri="{FF2B5EF4-FFF2-40B4-BE49-F238E27FC236}">
                <a16:creationId xmlns:a16="http://schemas.microsoft.com/office/drawing/2014/main" xmlns="" id="{8BC9732D-FD0E-4AC4-AA1B-91EAE0B6581D}"/>
              </a:ext>
            </a:extLst>
          </p:cNvPr>
          <p:cNvSpPr txBox="1">
            <a:spLocks/>
          </p:cNvSpPr>
          <p:nvPr/>
        </p:nvSpPr>
        <p:spPr>
          <a:xfrm>
            <a:off x="1097280" y="4133524"/>
            <a:ext cx="4937760" cy="612559"/>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0" kern="1200" cap="all" baseline="0">
                <a:solidFill>
                  <a:schemeClr val="tx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9pPr>
          </a:lstStyle>
          <a:p>
            <a:r>
              <a:rPr lang="en-US" dirty="0">
                <a:solidFill>
                  <a:schemeClr val="bg1">
                    <a:lumMod val="50000"/>
                  </a:schemeClr>
                </a:solidFill>
              </a:rPr>
              <a:t>Labor relations</a:t>
            </a:r>
          </a:p>
        </p:txBody>
      </p:sp>
      <p:sp>
        <p:nvSpPr>
          <p:cNvPr id="9" name="Text Placeholder 2">
            <a:extLst>
              <a:ext uri="{FF2B5EF4-FFF2-40B4-BE49-F238E27FC236}">
                <a16:creationId xmlns:a16="http://schemas.microsoft.com/office/drawing/2014/main" xmlns="" id="{434C1B37-5490-4FAB-9A1E-8B8E69B125B5}"/>
              </a:ext>
            </a:extLst>
          </p:cNvPr>
          <p:cNvSpPr txBox="1">
            <a:spLocks/>
          </p:cNvSpPr>
          <p:nvPr/>
        </p:nvSpPr>
        <p:spPr>
          <a:xfrm>
            <a:off x="6187439" y="4133523"/>
            <a:ext cx="4937760" cy="612559"/>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000" b="0" kern="1200" cap="all" baseline="0">
                <a:solidFill>
                  <a:schemeClr val="tx2"/>
                </a:solidFill>
                <a:latin typeface="+mn-lt"/>
                <a:ea typeface="+mn-ea"/>
                <a:cs typeface="+mn-cs"/>
              </a:defRPr>
            </a:lvl1pPr>
            <a:lvl2pPr marL="457200" indent="0" algn="l" defTabSz="914400" rtl="0" eaLnBrk="1" latinLnBrk="0" hangingPunct="1">
              <a:lnSpc>
                <a:spcPct val="90000"/>
              </a:lnSpc>
              <a:spcBef>
                <a:spcPts val="200"/>
              </a:spcBef>
              <a:spcAft>
                <a:spcPts val="400"/>
              </a:spcAft>
              <a:buClr>
                <a:schemeClr val="accent1"/>
              </a:buClr>
              <a:buFont typeface="Calibri"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90000"/>
              </a:lnSpc>
              <a:spcBef>
                <a:spcPts val="200"/>
              </a:spcBef>
              <a:spcAft>
                <a:spcPts val="400"/>
              </a:spcAft>
              <a:buClr>
                <a:schemeClr val="accent1"/>
              </a:buClr>
              <a:buFont typeface="Calibri" pitchFamily="34" charset="0"/>
              <a:buNone/>
              <a:defRPr sz="1800" b="1" kern="1200">
                <a:solidFill>
                  <a:schemeClr val="tx1">
                    <a:lumMod val="75000"/>
                    <a:lumOff val="25000"/>
                  </a:schemeClr>
                </a:solidFill>
                <a:latin typeface="+mn-lt"/>
                <a:ea typeface="+mn-ea"/>
                <a:cs typeface="+mn-cs"/>
              </a:defRPr>
            </a:lvl3pPr>
            <a:lvl4pPr marL="1371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4pPr>
            <a:lvl5pPr marL="18288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1600" b="1" kern="1200">
                <a:solidFill>
                  <a:schemeClr val="tx1">
                    <a:lumMod val="75000"/>
                    <a:lumOff val="25000"/>
                  </a:schemeClr>
                </a:solidFill>
                <a:latin typeface="+mn-lt"/>
                <a:ea typeface="+mn-ea"/>
                <a:cs typeface="+mn-cs"/>
              </a:defRPr>
            </a:lvl9pPr>
          </a:lstStyle>
          <a:p>
            <a:r>
              <a:rPr lang="en-US" dirty="0">
                <a:solidFill>
                  <a:schemeClr val="bg1">
                    <a:lumMod val="50000"/>
                  </a:schemeClr>
                </a:solidFill>
              </a:rPr>
              <a:t>Training and support</a:t>
            </a:r>
          </a:p>
        </p:txBody>
      </p:sp>
      <p:sp>
        <p:nvSpPr>
          <p:cNvPr id="11" name="TextBox 10">
            <a:extLst>
              <a:ext uri="{FF2B5EF4-FFF2-40B4-BE49-F238E27FC236}">
                <a16:creationId xmlns:a16="http://schemas.microsoft.com/office/drawing/2014/main" xmlns="" id="{35ECE97A-CF56-4346-9534-7D93665EB108}"/>
              </a:ext>
            </a:extLst>
          </p:cNvPr>
          <p:cNvSpPr txBox="1"/>
          <p:nvPr/>
        </p:nvSpPr>
        <p:spPr>
          <a:xfrm>
            <a:off x="944881" y="4275791"/>
            <a:ext cx="4619939" cy="770467"/>
          </a:xfrm>
          <a:prstGeom prst="rect">
            <a:avLst/>
          </a:prstGeom>
          <a:noFill/>
        </p:spPr>
        <p:txBody>
          <a:bodyPr wrap="square" rtlCol="0">
            <a:spAutoFit/>
          </a:bodyPr>
          <a:lstStyle/>
          <a:p>
            <a:pPr marL="285750" lvl="0" indent="-285750" defTabSz="914400">
              <a:lnSpc>
                <a:spcPct val="90000"/>
              </a:lnSpc>
              <a:spcBef>
                <a:spcPts val="2133"/>
              </a:spcBef>
              <a:spcAft>
                <a:spcPts val="200"/>
              </a:spcAft>
              <a:buClr>
                <a:srgbClr val="E48312"/>
              </a:buClr>
              <a:buSzPct val="100000"/>
              <a:buFont typeface="Wingdings" panose="05000000000000000000" pitchFamily="2" charset="2"/>
              <a:buChar char="§"/>
            </a:pPr>
            <a:endParaRPr lang="en-US" dirty="0">
              <a:solidFill>
                <a:srgbClr val="000000"/>
              </a:solidFill>
            </a:endParaRP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endParaRPr lang="en-US" dirty="0">
              <a:solidFill>
                <a:srgbClr val="000000"/>
              </a:solidFill>
            </a:endParaRPr>
          </a:p>
        </p:txBody>
      </p:sp>
      <p:sp>
        <p:nvSpPr>
          <p:cNvPr id="13" name="TextBox 12">
            <a:extLst>
              <a:ext uri="{FF2B5EF4-FFF2-40B4-BE49-F238E27FC236}">
                <a16:creationId xmlns:a16="http://schemas.microsoft.com/office/drawing/2014/main" xmlns="" id="{CC5DDFAF-DE24-49E7-A5BD-70C8C45E3BD7}"/>
              </a:ext>
            </a:extLst>
          </p:cNvPr>
          <p:cNvSpPr txBox="1"/>
          <p:nvPr/>
        </p:nvSpPr>
        <p:spPr>
          <a:xfrm>
            <a:off x="6187439" y="4292825"/>
            <a:ext cx="4619939" cy="770467"/>
          </a:xfrm>
          <a:prstGeom prst="rect">
            <a:avLst/>
          </a:prstGeom>
          <a:noFill/>
        </p:spPr>
        <p:txBody>
          <a:bodyPr wrap="square" rtlCol="0">
            <a:spAutoFit/>
          </a:bodyPr>
          <a:lstStyle/>
          <a:p>
            <a:pPr lvl="0" defTabSz="914400">
              <a:lnSpc>
                <a:spcPct val="90000"/>
              </a:lnSpc>
              <a:spcBef>
                <a:spcPts val="1200"/>
              </a:spcBef>
              <a:spcAft>
                <a:spcPts val="200"/>
              </a:spcAft>
              <a:buClr>
                <a:srgbClr val="E48312"/>
              </a:buClr>
              <a:buSzPct val="100000"/>
            </a:pPr>
            <a:endParaRPr lang="en-US" dirty="0">
              <a:solidFill>
                <a:srgbClr val="000000"/>
              </a:solidFill>
            </a:endParaRP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endParaRPr lang="en-US" dirty="0">
              <a:solidFill>
                <a:srgbClr val="000000"/>
              </a:solidFill>
            </a:endParaRPr>
          </a:p>
        </p:txBody>
      </p:sp>
      <p:pic>
        <p:nvPicPr>
          <p:cNvPr id="5122" name="Picture 2" descr="Flag of Canada - Wikipedia">
            <a:extLst>
              <a:ext uri="{FF2B5EF4-FFF2-40B4-BE49-F238E27FC236}">
                <a16:creationId xmlns:a16="http://schemas.microsoft.com/office/drawing/2014/main" xmlns="" id="{30258E02-3EB6-46D4-B89F-B42737D699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6589" y="325588"/>
            <a:ext cx="2640700" cy="13203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xmlns="" id="{3D90A3FF-42A4-49DD-B598-7B4CC36CC5A0}"/>
              </a:ext>
            </a:extLst>
          </p:cNvPr>
          <p:cNvSpPr txBox="1"/>
          <p:nvPr/>
        </p:nvSpPr>
        <p:spPr>
          <a:xfrm>
            <a:off x="5931290" y="4661024"/>
            <a:ext cx="4619939" cy="480131"/>
          </a:xfrm>
          <a:prstGeom prst="rect">
            <a:avLst/>
          </a:prstGeom>
          <a:noFill/>
        </p:spPr>
        <p:txBody>
          <a:bodyPr wrap="square" rtlCol="0">
            <a:spAutoFit/>
          </a:bodyPr>
          <a:lstStyle/>
          <a:p>
            <a:pPr marL="28575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t>Canada Training Credit &amp; Employee Insurance Training Support Benefit.</a:t>
            </a:r>
          </a:p>
        </p:txBody>
      </p:sp>
      <p:sp>
        <p:nvSpPr>
          <p:cNvPr id="15" name="TextBox 14">
            <a:extLst>
              <a:ext uri="{FF2B5EF4-FFF2-40B4-BE49-F238E27FC236}">
                <a16:creationId xmlns:a16="http://schemas.microsoft.com/office/drawing/2014/main" xmlns="" id="{3C891D31-CFE1-4419-AB32-CE0FD9D34576}"/>
              </a:ext>
            </a:extLst>
          </p:cNvPr>
          <p:cNvSpPr txBox="1"/>
          <p:nvPr/>
        </p:nvSpPr>
        <p:spPr>
          <a:xfrm>
            <a:off x="6035040" y="2379597"/>
            <a:ext cx="4619939" cy="1267014"/>
          </a:xfrm>
          <a:prstGeom prst="rect">
            <a:avLst/>
          </a:prstGeom>
          <a:noFill/>
        </p:spPr>
        <p:txBody>
          <a:bodyPr wrap="square" rtlCol="0">
            <a:spAutoFit/>
          </a:bodyPr>
          <a:lstStyle/>
          <a:p>
            <a:pPr marL="285750" indent="-285750" defTabSz="914400">
              <a:lnSpc>
                <a:spcPct val="90000"/>
              </a:lnSpc>
              <a:spcBef>
                <a:spcPts val="2133"/>
              </a:spcBef>
              <a:spcAft>
                <a:spcPts val="200"/>
              </a:spcAft>
              <a:buClr>
                <a:srgbClr val="E48312"/>
              </a:buClr>
              <a:buSzPct val="100000"/>
              <a:buFont typeface="Wingdings" panose="05000000000000000000" pitchFamily="2" charset="2"/>
              <a:buChar char="§"/>
            </a:pPr>
            <a:r>
              <a:rPr lang="en-US" sz="1400" dirty="0"/>
              <a:t>Two major types:</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Cross Team Partnerships Large Value Transfer System (LVTS)</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Automated Clearing Settlement System (ACSS)</a:t>
            </a:r>
          </a:p>
        </p:txBody>
      </p:sp>
      <p:sp>
        <p:nvSpPr>
          <p:cNvPr id="17" name="TextBox 16">
            <a:extLst>
              <a:ext uri="{FF2B5EF4-FFF2-40B4-BE49-F238E27FC236}">
                <a16:creationId xmlns:a16="http://schemas.microsoft.com/office/drawing/2014/main" xmlns="" id="{A85FFB8C-7539-4C82-97AD-84FE83DC4E3A}"/>
              </a:ext>
            </a:extLst>
          </p:cNvPr>
          <p:cNvSpPr txBox="1"/>
          <p:nvPr/>
        </p:nvSpPr>
        <p:spPr>
          <a:xfrm>
            <a:off x="944879" y="4901417"/>
            <a:ext cx="4619939" cy="775084"/>
          </a:xfrm>
          <a:prstGeom prst="rect">
            <a:avLst/>
          </a:prstGeom>
          <a:noFill/>
        </p:spPr>
        <p:txBody>
          <a:bodyPr wrap="square" rtlCol="0">
            <a:spAutoFit/>
          </a:bodyPr>
          <a:lstStyle/>
          <a:p>
            <a:pPr marL="285750" indent="-285750" defTabSz="914400">
              <a:lnSpc>
                <a:spcPct val="90000"/>
              </a:lnSpc>
              <a:spcBef>
                <a:spcPts val="2133"/>
              </a:spcBef>
              <a:spcAft>
                <a:spcPts val="200"/>
              </a:spcAft>
              <a:buClr>
                <a:srgbClr val="E48312"/>
              </a:buClr>
              <a:buSzPct val="100000"/>
              <a:buFont typeface="Wingdings" panose="05000000000000000000" pitchFamily="2" charset="2"/>
              <a:buChar char="§"/>
            </a:pPr>
            <a:r>
              <a:rPr lang="en-US" sz="1400" dirty="0"/>
              <a:t>Proactive approach to employee relations portfolio</a:t>
            </a:r>
          </a:p>
          <a:p>
            <a:pPr marL="285750" indent="-285750" defTabSz="914400">
              <a:lnSpc>
                <a:spcPct val="90000"/>
              </a:lnSpc>
              <a:spcBef>
                <a:spcPts val="2133"/>
              </a:spcBef>
              <a:spcAft>
                <a:spcPts val="200"/>
              </a:spcAft>
              <a:buClr>
                <a:srgbClr val="E48312"/>
              </a:buClr>
              <a:buSzPct val="100000"/>
              <a:buFont typeface="Wingdings" panose="05000000000000000000" pitchFamily="2" charset="2"/>
              <a:buChar char="§"/>
            </a:pPr>
            <a:endParaRPr lang="en-US" sz="1400" dirty="0">
              <a:solidFill>
                <a:srgbClr val="000000"/>
              </a:solidFill>
            </a:endParaRPr>
          </a:p>
        </p:txBody>
      </p:sp>
      <p:sp>
        <p:nvSpPr>
          <p:cNvPr id="18" name="TextBox 17">
            <a:extLst>
              <a:ext uri="{FF2B5EF4-FFF2-40B4-BE49-F238E27FC236}">
                <a16:creationId xmlns:a16="http://schemas.microsoft.com/office/drawing/2014/main" xmlns="" id="{336174F4-3BD4-4DC8-AE95-0826EDF52D5A}"/>
              </a:ext>
            </a:extLst>
          </p:cNvPr>
          <p:cNvSpPr txBox="1"/>
          <p:nvPr/>
        </p:nvSpPr>
        <p:spPr>
          <a:xfrm>
            <a:off x="1097280" y="2361901"/>
            <a:ext cx="4619939" cy="1768689"/>
          </a:xfrm>
          <a:prstGeom prst="rect">
            <a:avLst/>
          </a:prstGeom>
          <a:noFill/>
        </p:spPr>
        <p:txBody>
          <a:bodyPr wrap="square" rtlCol="0">
            <a:spAutoFit/>
          </a:bodyPr>
          <a:lstStyle/>
          <a:p>
            <a:pPr marL="285750" indent="-285750" defTabSz="914400">
              <a:lnSpc>
                <a:spcPct val="90000"/>
              </a:lnSpc>
              <a:spcBef>
                <a:spcPts val="2133"/>
              </a:spcBef>
              <a:spcAft>
                <a:spcPts val="200"/>
              </a:spcAft>
              <a:buClr>
                <a:srgbClr val="E48312"/>
              </a:buClr>
              <a:buSzPct val="100000"/>
              <a:buFont typeface="Wingdings" panose="05000000000000000000" pitchFamily="2" charset="2"/>
              <a:buChar char="§"/>
            </a:pPr>
            <a:r>
              <a:rPr lang="en-US" sz="1400" dirty="0"/>
              <a:t>Top five recruitment practices:</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Cross Team Partnerships</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Quality of Hire</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Social Benefits</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Employee Retention</a:t>
            </a:r>
          </a:p>
          <a:p>
            <a:pPr marL="1200150" lvl="2" indent="-285750" defTabSz="914400">
              <a:lnSpc>
                <a:spcPct val="90000"/>
              </a:lnSpc>
              <a:spcBef>
                <a:spcPts val="600"/>
              </a:spcBef>
              <a:spcAft>
                <a:spcPts val="200"/>
              </a:spcAft>
              <a:buClr>
                <a:srgbClr val="E48312"/>
              </a:buClr>
              <a:buSzPct val="100000"/>
              <a:buFont typeface="Wingdings" panose="05000000000000000000" pitchFamily="2" charset="2"/>
              <a:buChar char="§"/>
            </a:pPr>
            <a:r>
              <a:rPr lang="en-US" sz="1400" dirty="0"/>
              <a:t>Mobility</a:t>
            </a:r>
          </a:p>
        </p:txBody>
      </p:sp>
    </p:spTree>
    <p:extLst>
      <p:ext uri="{BB962C8B-B14F-4D97-AF65-F5344CB8AC3E}">
        <p14:creationId xmlns:p14="http://schemas.microsoft.com/office/powerpoint/2010/main" val="336106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4F65849-9AEE-49F7-AEB1-B39142A71631}"/>
              </a:ext>
            </a:extLst>
          </p:cNvPr>
          <p:cNvSpPr>
            <a:spLocks noGrp="1"/>
          </p:cNvSpPr>
          <p:nvPr>
            <p:ph type="title"/>
          </p:nvPr>
        </p:nvSpPr>
        <p:spPr/>
        <p:txBody>
          <a:bodyPr/>
          <a:lstStyle/>
          <a:p>
            <a:r>
              <a:rPr lang="en-US" dirty="0">
                <a:solidFill>
                  <a:schemeClr val="accent1"/>
                </a:solidFill>
              </a:rPr>
              <a:t>France</a:t>
            </a:r>
          </a:p>
        </p:txBody>
      </p:sp>
      <p:sp>
        <p:nvSpPr>
          <p:cNvPr id="4" name="Content Placeholder 3">
            <a:extLst>
              <a:ext uri="{FF2B5EF4-FFF2-40B4-BE49-F238E27FC236}">
                <a16:creationId xmlns:a16="http://schemas.microsoft.com/office/drawing/2014/main" xmlns="" id="{A51D390F-E49E-403E-9A9D-7983EA8C9A95}"/>
              </a:ext>
            </a:extLst>
          </p:cNvPr>
          <p:cNvSpPr>
            <a:spLocks noGrp="1"/>
          </p:cNvSpPr>
          <p:nvPr>
            <p:ph sz="half" idx="2"/>
          </p:nvPr>
        </p:nvSpPr>
        <p:spPr>
          <a:xfrm>
            <a:off x="1160336" y="3876334"/>
            <a:ext cx="4474642" cy="514377"/>
          </a:xfrm>
        </p:spPr>
        <p:txBody>
          <a:bodyPr>
            <a:normAutofit/>
          </a:bodyPr>
          <a:lstStyle/>
          <a:p>
            <a:r>
              <a:rPr lang="en-US" sz="1800" dirty="0">
                <a:solidFill>
                  <a:schemeClr val="bg1">
                    <a:lumMod val="50000"/>
                  </a:schemeClr>
                </a:solidFill>
              </a:rPr>
              <a:t>Labor Relations</a:t>
            </a:r>
          </a:p>
        </p:txBody>
      </p:sp>
      <p:sp>
        <p:nvSpPr>
          <p:cNvPr id="11" name="TextBox 10">
            <a:extLst>
              <a:ext uri="{FF2B5EF4-FFF2-40B4-BE49-F238E27FC236}">
                <a16:creationId xmlns:a16="http://schemas.microsoft.com/office/drawing/2014/main" xmlns="" id="{35ECE97A-CF56-4346-9534-7D93665EB108}"/>
              </a:ext>
            </a:extLst>
          </p:cNvPr>
          <p:cNvSpPr txBox="1"/>
          <p:nvPr/>
        </p:nvSpPr>
        <p:spPr>
          <a:xfrm>
            <a:off x="914080" y="4033702"/>
            <a:ext cx="4619939" cy="2527872"/>
          </a:xfrm>
          <a:prstGeom prst="rect">
            <a:avLst/>
          </a:prstGeom>
          <a:noFill/>
        </p:spPr>
        <p:txBody>
          <a:bodyPr wrap="square" rtlCol="0">
            <a:spAutoFit/>
          </a:bodyPr>
          <a:lstStyle/>
          <a:p>
            <a:pPr marL="285750" lvl="0" indent="-285750" defTabSz="914400">
              <a:lnSpc>
                <a:spcPct val="90000"/>
              </a:lnSpc>
              <a:spcBef>
                <a:spcPts val="2133"/>
              </a:spcBef>
              <a:spcAft>
                <a:spcPts val="200"/>
              </a:spcAft>
              <a:buClr>
                <a:srgbClr val="E48312"/>
              </a:buClr>
              <a:buSzPct val="100000"/>
              <a:buFont typeface="Wingdings" panose="05000000000000000000" pitchFamily="2" charset="2"/>
              <a:buChar char="§"/>
            </a:pPr>
            <a:endParaRPr lang="en-US" dirty="0">
              <a:solidFill>
                <a:srgbClr val="000000"/>
              </a:solidFill>
            </a:endParaRP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Three types of work contracts are offered to employees</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Contracts must follow the French </a:t>
            </a:r>
            <a:r>
              <a:rPr lang="en-US" sz="1400" dirty="0" err="1">
                <a:solidFill>
                  <a:srgbClr val="000000"/>
                </a:solidFill>
              </a:rPr>
              <a:t>Labour</a:t>
            </a:r>
            <a:r>
              <a:rPr lang="en-US" sz="1400" dirty="0">
                <a:solidFill>
                  <a:srgbClr val="000000"/>
                </a:solidFill>
              </a:rPr>
              <a:t> Code and collective bargaining agreements </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Union representatives negotiate with large employers and “create rules that bind all businesses in that sector of the economy</a:t>
            </a:r>
            <a:r>
              <a:rPr lang="en-US" dirty="0">
                <a:solidFill>
                  <a:srgbClr val="000000"/>
                </a:solidFill>
              </a:rPr>
              <a:t>” </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endParaRPr lang="en-US" dirty="0">
              <a:solidFill>
                <a:srgbClr val="000000"/>
              </a:solidFill>
            </a:endParaRPr>
          </a:p>
        </p:txBody>
      </p:sp>
      <p:sp>
        <p:nvSpPr>
          <p:cNvPr id="13" name="TextBox 12">
            <a:extLst>
              <a:ext uri="{FF2B5EF4-FFF2-40B4-BE49-F238E27FC236}">
                <a16:creationId xmlns:a16="http://schemas.microsoft.com/office/drawing/2014/main" xmlns="" id="{CC5DDFAF-DE24-49E7-A5BD-70C8C45E3BD7}"/>
              </a:ext>
            </a:extLst>
          </p:cNvPr>
          <p:cNvSpPr txBox="1"/>
          <p:nvPr/>
        </p:nvSpPr>
        <p:spPr>
          <a:xfrm>
            <a:off x="6214733" y="4390711"/>
            <a:ext cx="4619939" cy="1849737"/>
          </a:xfrm>
          <a:prstGeom prst="rect">
            <a:avLst/>
          </a:prstGeom>
          <a:noFill/>
        </p:spPr>
        <p:txBody>
          <a:bodyPr wrap="square" rtlCol="0">
            <a:spAutoFit/>
          </a:bodyPr>
          <a:lstStyle/>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Employers must offer training as part of a skills development plan which guarantees employees are able to retain their jobs</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Written evaluations are given every six years</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solidFill>
                  <a:srgbClr val="000000"/>
                </a:solidFill>
              </a:rPr>
              <a:t>Employers are required to fund vocational training</a:t>
            </a:r>
          </a:p>
          <a:p>
            <a:pPr marL="285750" lvl="0" indent="-285750" defTabSz="914400">
              <a:lnSpc>
                <a:spcPct val="90000"/>
              </a:lnSpc>
              <a:spcBef>
                <a:spcPts val="1200"/>
              </a:spcBef>
              <a:spcAft>
                <a:spcPts val="200"/>
              </a:spcAft>
              <a:buClr>
                <a:srgbClr val="E48312"/>
              </a:buClr>
              <a:buSzPct val="100000"/>
              <a:buFont typeface="Wingdings" panose="05000000000000000000" pitchFamily="2" charset="2"/>
              <a:buChar char="§"/>
            </a:pPr>
            <a:endParaRPr lang="en-US" dirty="0">
              <a:solidFill>
                <a:srgbClr val="000000"/>
              </a:solidFill>
            </a:endParaRPr>
          </a:p>
        </p:txBody>
      </p:sp>
      <p:sp>
        <p:nvSpPr>
          <p:cNvPr id="17" name="TextBox 16">
            <a:extLst>
              <a:ext uri="{FF2B5EF4-FFF2-40B4-BE49-F238E27FC236}">
                <a16:creationId xmlns:a16="http://schemas.microsoft.com/office/drawing/2014/main" xmlns="" id="{4C63A2B1-8E77-4124-BC9E-084FF28C1DFE}"/>
              </a:ext>
            </a:extLst>
          </p:cNvPr>
          <p:cNvSpPr txBox="1"/>
          <p:nvPr/>
        </p:nvSpPr>
        <p:spPr>
          <a:xfrm>
            <a:off x="914080" y="2154746"/>
            <a:ext cx="4619939" cy="1420902"/>
          </a:xfrm>
          <a:prstGeom prst="rect">
            <a:avLst/>
          </a:prstGeom>
          <a:noFill/>
        </p:spPr>
        <p:txBody>
          <a:bodyPr wrap="square" rtlCol="0">
            <a:spAutoFit/>
          </a:bodyPr>
          <a:lstStyle/>
          <a:p>
            <a:pPr marL="285750" indent="-285750" defTabSz="914400">
              <a:lnSpc>
                <a:spcPct val="90000"/>
              </a:lnSpc>
              <a:spcBef>
                <a:spcPts val="2133"/>
              </a:spcBef>
              <a:spcAft>
                <a:spcPts val="200"/>
              </a:spcAft>
              <a:buClr>
                <a:srgbClr val="E48312"/>
              </a:buClr>
              <a:buSzPct val="100000"/>
              <a:buFont typeface="Wingdings" panose="05000000000000000000" pitchFamily="2" charset="2"/>
              <a:buChar char="§"/>
            </a:pPr>
            <a:r>
              <a:rPr lang="en-US" sz="1400" dirty="0"/>
              <a:t>The Government Employment Agency must be informed of vacancies</a:t>
            </a:r>
            <a:endParaRPr lang="en-US" sz="1400" dirty="0">
              <a:solidFill>
                <a:srgbClr val="000000"/>
              </a:solidFill>
            </a:endParaRPr>
          </a:p>
          <a:p>
            <a:pPr marL="28575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t>Any recruits selected must be submitted to the URSSAF</a:t>
            </a:r>
            <a:endParaRPr lang="en-US" sz="1400" dirty="0">
              <a:solidFill>
                <a:srgbClr val="000000"/>
              </a:solidFill>
            </a:endParaRPr>
          </a:p>
          <a:p>
            <a:pPr marL="285750" indent="-285750" defTabSz="914400">
              <a:lnSpc>
                <a:spcPct val="90000"/>
              </a:lnSpc>
              <a:spcBef>
                <a:spcPts val="1200"/>
              </a:spcBef>
              <a:spcAft>
                <a:spcPts val="200"/>
              </a:spcAft>
              <a:buClr>
                <a:srgbClr val="E48312"/>
              </a:buClr>
              <a:buSzPct val="100000"/>
              <a:buFont typeface="Wingdings" panose="05000000000000000000" pitchFamily="2" charset="2"/>
              <a:buChar char="§"/>
            </a:pPr>
            <a:r>
              <a:rPr lang="en-US" sz="1400" dirty="0"/>
              <a:t>Local network word of mouth is how most recruitment is done </a:t>
            </a:r>
          </a:p>
        </p:txBody>
      </p:sp>
      <p:sp>
        <p:nvSpPr>
          <p:cNvPr id="19" name="Content Placeholder 18">
            <a:extLst>
              <a:ext uri="{FF2B5EF4-FFF2-40B4-BE49-F238E27FC236}">
                <a16:creationId xmlns:a16="http://schemas.microsoft.com/office/drawing/2014/main" xmlns="" id="{19C4CD2A-F005-4DA9-9FE7-6FC99E3CECC1}"/>
              </a:ext>
            </a:extLst>
          </p:cNvPr>
          <p:cNvSpPr txBox="1">
            <a:spLocks noGrp="1"/>
          </p:cNvSpPr>
          <p:nvPr>
            <p:ph sz="quarter" idx="4"/>
          </p:nvPr>
        </p:nvSpPr>
        <p:spPr>
          <a:xfrm>
            <a:off x="6248719" y="2203917"/>
            <a:ext cx="4876482" cy="2029786"/>
          </a:xfrm>
          <a:prstGeom prst="rect">
            <a:avLst/>
          </a:prstGeom>
          <a:noFill/>
        </p:spPr>
        <p:txBody>
          <a:bodyPr wrap="square" rtlCol="0">
            <a:spAutoFit/>
          </a:bodyPr>
          <a:lstStyle/>
          <a:p>
            <a:pPr marL="285750" indent="-285750">
              <a:spcBef>
                <a:spcPts val="2133"/>
              </a:spcBef>
              <a:buClr>
                <a:srgbClr val="E48312"/>
              </a:buClr>
              <a:buFont typeface="Wingdings" panose="05000000000000000000" pitchFamily="2" charset="2"/>
              <a:buChar char="§"/>
            </a:pPr>
            <a:r>
              <a:rPr lang="en-US" sz="1400" dirty="0"/>
              <a:t>Employees must be paid via check or direct transfer</a:t>
            </a:r>
          </a:p>
          <a:p>
            <a:pPr marL="285750" indent="-285750">
              <a:spcBef>
                <a:spcPts val="2133"/>
              </a:spcBef>
              <a:buClr>
                <a:srgbClr val="E48312"/>
              </a:buClr>
              <a:buFont typeface="Wingdings" panose="05000000000000000000" pitchFamily="2" charset="2"/>
              <a:buChar char="§"/>
            </a:pPr>
            <a:r>
              <a:rPr lang="en-US" sz="1400" dirty="0"/>
              <a:t>Salaries are paid monthly</a:t>
            </a:r>
          </a:p>
          <a:p>
            <a:pPr marL="285750" indent="-285750">
              <a:spcBef>
                <a:spcPts val="2133"/>
              </a:spcBef>
              <a:buClr>
                <a:srgbClr val="E48312"/>
              </a:buClr>
              <a:buFont typeface="Wingdings" panose="05000000000000000000" pitchFamily="2" charset="2"/>
              <a:buChar char="§"/>
            </a:pPr>
            <a:r>
              <a:rPr lang="en-US" sz="1400" dirty="0"/>
              <a:t>Travel costs and lunch allowance are expenses paid to the employee</a:t>
            </a:r>
          </a:p>
          <a:p>
            <a:pPr marL="0" indent="0">
              <a:spcBef>
                <a:spcPts val="2133"/>
              </a:spcBef>
              <a:buClr>
                <a:srgbClr val="E48312"/>
              </a:buClr>
              <a:buNone/>
            </a:pPr>
            <a:endParaRPr lang="en-US" dirty="0"/>
          </a:p>
        </p:txBody>
      </p:sp>
      <p:pic>
        <p:nvPicPr>
          <p:cNvPr id="3074" name="Picture 2" descr="Flag of France - Wikipedia">
            <a:extLst>
              <a:ext uri="{FF2B5EF4-FFF2-40B4-BE49-F238E27FC236}">
                <a16:creationId xmlns:a16="http://schemas.microsoft.com/office/drawing/2014/main" xmlns="" id="{55AAA855-00F3-4DDA-B2FB-5B28E9E710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17599" y="254631"/>
            <a:ext cx="2151059" cy="143690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xmlns="" id="{067EA9E4-EBAE-4F8F-8E09-A777DE630AFF}"/>
              </a:ext>
            </a:extLst>
          </p:cNvPr>
          <p:cNvSpPr/>
          <p:nvPr/>
        </p:nvSpPr>
        <p:spPr>
          <a:xfrm>
            <a:off x="1097280" y="1800428"/>
            <a:ext cx="2235227" cy="369332"/>
          </a:xfrm>
          <a:prstGeom prst="rect">
            <a:avLst/>
          </a:prstGeom>
        </p:spPr>
        <p:txBody>
          <a:bodyPr wrap="none">
            <a:spAutoFit/>
          </a:bodyPr>
          <a:lstStyle/>
          <a:p>
            <a:r>
              <a:rPr lang="en-US" dirty="0">
                <a:solidFill>
                  <a:schemeClr val="bg1">
                    <a:lumMod val="50000"/>
                  </a:schemeClr>
                </a:solidFill>
              </a:rPr>
              <a:t>Recruitment Practices</a:t>
            </a:r>
          </a:p>
        </p:txBody>
      </p:sp>
      <p:sp>
        <p:nvSpPr>
          <p:cNvPr id="25" name="Rectangle 24">
            <a:extLst>
              <a:ext uri="{FF2B5EF4-FFF2-40B4-BE49-F238E27FC236}">
                <a16:creationId xmlns:a16="http://schemas.microsoft.com/office/drawing/2014/main" xmlns="" id="{5185AF1F-E132-474D-BF46-1494AC3DF578}"/>
              </a:ext>
            </a:extLst>
          </p:cNvPr>
          <p:cNvSpPr/>
          <p:nvPr/>
        </p:nvSpPr>
        <p:spPr>
          <a:xfrm>
            <a:off x="6187439" y="1808883"/>
            <a:ext cx="1901739" cy="369332"/>
          </a:xfrm>
          <a:prstGeom prst="rect">
            <a:avLst/>
          </a:prstGeom>
        </p:spPr>
        <p:txBody>
          <a:bodyPr wrap="none">
            <a:spAutoFit/>
          </a:bodyPr>
          <a:lstStyle/>
          <a:p>
            <a:r>
              <a:rPr lang="en-US" dirty="0">
                <a:solidFill>
                  <a:schemeClr val="bg1">
                    <a:lumMod val="50000"/>
                  </a:schemeClr>
                </a:solidFill>
              </a:rPr>
              <a:t>Payment Methods</a:t>
            </a:r>
          </a:p>
        </p:txBody>
      </p:sp>
      <p:sp>
        <p:nvSpPr>
          <p:cNvPr id="26" name="Rectangle 25">
            <a:extLst>
              <a:ext uri="{FF2B5EF4-FFF2-40B4-BE49-F238E27FC236}">
                <a16:creationId xmlns:a16="http://schemas.microsoft.com/office/drawing/2014/main" xmlns="" id="{487E22E1-FC3E-41E1-A774-CF3D2828467A}"/>
              </a:ext>
            </a:extLst>
          </p:cNvPr>
          <p:cNvSpPr/>
          <p:nvPr/>
        </p:nvSpPr>
        <p:spPr>
          <a:xfrm>
            <a:off x="6349678" y="3923493"/>
            <a:ext cx="2137316" cy="369332"/>
          </a:xfrm>
          <a:prstGeom prst="rect">
            <a:avLst/>
          </a:prstGeom>
        </p:spPr>
        <p:txBody>
          <a:bodyPr wrap="none">
            <a:spAutoFit/>
          </a:bodyPr>
          <a:lstStyle/>
          <a:p>
            <a:r>
              <a:rPr lang="en-US" dirty="0">
                <a:solidFill>
                  <a:schemeClr val="bg1">
                    <a:lumMod val="50000"/>
                  </a:schemeClr>
                </a:solidFill>
              </a:rPr>
              <a:t>Training and Support</a:t>
            </a:r>
          </a:p>
        </p:txBody>
      </p:sp>
    </p:spTree>
    <p:extLst>
      <p:ext uri="{BB962C8B-B14F-4D97-AF65-F5344CB8AC3E}">
        <p14:creationId xmlns:p14="http://schemas.microsoft.com/office/powerpoint/2010/main" val="2317556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19B6A1-E461-4457-B0CC-DF68753360D1}"/>
              </a:ext>
            </a:extLst>
          </p:cNvPr>
          <p:cNvSpPr>
            <a:spLocks noGrp="1"/>
          </p:cNvSpPr>
          <p:nvPr>
            <p:ph type="title"/>
          </p:nvPr>
        </p:nvSpPr>
        <p:spPr>
          <a:xfrm>
            <a:off x="1097280" y="286603"/>
            <a:ext cx="10058400" cy="1450757"/>
          </a:xfrm>
        </p:spPr>
        <p:txBody>
          <a:bodyPr/>
          <a:lstStyle/>
          <a:p>
            <a:r>
              <a:rPr lang="en-US" dirty="0">
                <a:solidFill>
                  <a:schemeClr val="accent1"/>
                </a:solidFill>
              </a:rPr>
              <a:t>Japan</a:t>
            </a:r>
          </a:p>
        </p:txBody>
      </p:sp>
      <p:pic>
        <p:nvPicPr>
          <p:cNvPr id="2052" name="Picture 4" descr="File:Flag of Japan (bordered).svg - Wikimedia Commons">
            <a:extLst>
              <a:ext uri="{FF2B5EF4-FFF2-40B4-BE49-F238E27FC236}">
                <a16:creationId xmlns:a16="http://schemas.microsoft.com/office/drawing/2014/main" xmlns="" id="{8DDEB1A6-D892-48C9-9361-B16BA0EDF6D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8686800" y="96285"/>
            <a:ext cx="2407920" cy="160236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xmlns="" id="{BA03260A-E574-4E95-B986-4A1DF23BC279}"/>
              </a:ext>
            </a:extLst>
          </p:cNvPr>
          <p:cNvSpPr/>
          <p:nvPr/>
        </p:nvSpPr>
        <p:spPr>
          <a:xfrm>
            <a:off x="178680" y="4391665"/>
            <a:ext cx="5595397" cy="1169551"/>
          </a:xfrm>
          <a:prstGeom prst="rect">
            <a:avLst/>
          </a:prstGeom>
        </p:spPr>
        <p:txBody>
          <a:bodyPr wrap="square">
            <a:spAutoFit/>
          </a:bodyPr>
          <a:lstStyle/>
          <a:p>
            <a:pPr marL="285750" indent="-285750">
              <a:buFont typeface="Wingdings" panose="05000000000000000000" pitchFamily="2" charset="2"/>
              <a:buChar char="§"/>
            </a:pPr>
            <a:r>
              <a:rPr lang="en-US" sz="1400" dirty="0"/>
              <a:t>Japanese employment practice is traditionally founded on lifetime employment</a:t>
            </a:r>
          </a:p>
          <a:p>
            <a:pPr marL="285750" indent="-285750">
              <a:buFont typeface="Wingdings" panose="05000000000000000000" pitchFamily="2" charset="2"/>
              <a:buChar char="§"/>
            </a:pPr>
            <a:r>
              <a:rPr lang="en-US" sz="1400" dirty="0"/>
              <a:t>Specially skilled workers are often additionally needed or small and medium sized enterprises</a:t>
            </a:r>
          </a:p>
          <a:p>
            <a:pPr marL="285750" indent="-285750">
              <a:buFont typeface="Wingdings" panose="05000000000000000000" pitchFamily="2" charset="2"/>
              <a:buChar char="§"/>
            </a:pPr>
            <a:endParaRPr lang="en-US" sz="1400" dirty="0">
              <a:solidFill>
                <a:schemeClr val="bg1">
                  <a:lumMod val="50000"/>
                </a:schemeClr>
              </a:solidFill>
            </a:endParaRPr>
          </a:p>
        </p:txBody>
      </p:sp>
      <p:sp>
        <p:nvSpPr>
          <p:cNvPr id="11" name="Rectangle 10">
            <a:extLst>
              <a:ext uri="{FF2B5EF4-FFF2-40B4-BE49-F238E27FC236}">
                <a16:creationId xmlns:a16="http://schemas.microsoft.com/office/drawing/2014/main" xmlns="" id="{BDF415FA-7477-4A26-A6BF-9934F7700BA0}"/>
              </a:ext>
            </a:extLst>
          </p:cNvPr>
          <p:cNvSpPr/>
          <p:nvPr/>
        </p:nvSpPr>
        <p:spPr>
          <a:xfrm>
            <a:off x="6100905" y="2173198"/>
            <a:ext cx="6096000" cy="1600438"/>
          </a:xfrm>
          <a:prstGeom prst="rect">
            <a:avLst/>
          </a:prstGeom>
        </p:spPr>
        <p:txBody>
          <a:bodyPr>
            <a:spAutoFit/>
          </a:bodyPr>
          <a:lstStyle/>
          <a:p>
            <a:pPr marL="285750" indent="-285750">
              <a:buFont typeface="Wingdings" panose="05000000000000000000" pitchFamily="2" charset="2"/>
              <a:buChar char="§"/>
            </a:pPr>
            <a:r>
              <a:rPr lang="en-US" sz="1400" dirty="0"/>
              <a:t>According to HSBC, hard cash is still the order of the day in the Land of the Rising Sun</a:t>
            </a:r>
          </a:p>
          <a:p>
            <a:pPr marL="285750" indent="-285750">
              <a:buFont typeface="Wingdings" panose="05000000000000000000" pitchFamily="2" charset="2"/>
              <a:buChar char="§"/>
            </a:pPr>
            <a:r>
              <a:rPr lang="en-US" sz="1400" dirty="0"/>
              <a:t>The bank (debit and/or credit) card is the country’s leading payment method handling 64.8% of all purchases. (</a:t>
            </a:r>
            <a:r>
              <a:rPr lang="en-US" sz="1400" dirty="0" err="1"/>
              <a:t>Graison</a:t>
            </a:r>
            <a:r>
              <a:rPr lang="en-US" sz="1400" dirty="0"/>
              <a:t>, 2018)</a:t>
            </a:r>
          </a:p>
          <a:p>
            <a:pPr marL="285750" indent="-285750">
              <a:buFont typeface="Wingdings" panose="05000000000000000000" pitchFamily="2" charset="2"/>
              <a:buChar char="§"/>
            </a:pPr>
            <a:r>
              <a:rPr lang="en-US" sz="1400" dirty="0"/>
              <a:t>“</a:t>
            </a:r>
            <a:r>
              <a:rPr lang="en-US" sz="1400" dirty="0" err="1"/>
              <a:t>Konbinis</a:t>
            </a:r>
            <a:r>
              <a:rPr lang="en-US" sz="1400" dirty="0"/>
              <a:t>”, the post-purchase proximity payments, is highly popular in Japan. Customers make final payments via bank transfer, the post office, by ATM, and through </a:t>
            </a:r>
            <a:r>
              <a:rPr lang="en-US" sz="1400" dirty="0" err="1"/>
              <a:t>Konbinis</a:t>
            </a:r>
            <a:r>
              <a:rPr lang="en-US" sz="1400" dirty="0"/>
              <a:t> after shopping</a:t>
            </a:r>
          </a:p>
        </p:txBody>
      </p:sp>
      <p:sp>
        <p:nvSpPr>
          <p:cNvPr id="12" name="Rectangle 11">
            <a:extLst>
              <a:ext uri="{FF2B5EF4-FFF2-40B4-BE49-F238E27FC236}">
                <a16:creationId xmlns:a16="http://schemas.microsoft.com/office/drawing/2014/main" xmlns="" id="{8093BA2C-1BEC-4452-ABA6-EA5A465C592F}"/>
              </a:ext>
            </a:extLst>
          </p:cNvPr>
          <p:cNvSpPr/>
          <p:nvPr/>
        </p:nvSpPr>
        <p:spPr>
          <a:xfrm>
            <a:off x="6328149" y="1844861"/>
            <a:ext cx="1901739" cy="369332"/>
          </a:xfrm>
          <a:prstGeom prst="rect">
            <a:avLst/>
          </a:prstGeom>
        </p:spPr>
        <p:txBody>
          <a:bodyPr wrap="none">
            <a:spAutoFit/>
          </a:bodyPr>
          <a:lstStyle/>
          <a:p>
            <a:r>
              <a:rPr lang="en-US" dirty="0">
                <a:solidFill>
                  <a:schemeClr val="bg1">
                    <a:lumMod val="50000"/>
                  </a:schemeClr>
                </a:solidFill>
              </a:rPr>
              <a:t>Payment Methods</a:t>
            </a:r>
          </a:p>
        </p:txBody>
      </p:sp>
      <p:sp>
        <p:nvSpPr>
          <p:cNvPr id="13" name="Rectangle 12">
            <a:extLst>
              <a:ext uri="{FF2B5EF4-FFF2-40B4-BE49-F238E27FC236}">
                <a16:creationId xmlns:a16="http://schemas.microsoft.com/office/drawing/2014/main" xmlns="" id="{3784B221-45DB-4F1B-98C5-201107A26142}"/>
              </a:ext>
            </a:extLst>
          </p:cNvPr>
          <p:cNvSpPr/>
          <p:nvPr/>
        </p:nvSpPr>
        <p:spPr>
          <a:xfrm>
            <a:off x="6302538" y="4022333"/>
            <a:ext cx="2137316" cy="369332"/>
          </a:xfrm>
          <a:prstGeom prst="rect">
            <a:avLst/>
          </a:prstGeom>
        </p:spPr>
        <p:txBody>
          <a:bodyPr wrap="none">
            <a:spAutoFit/>
          </a:bodyPr>
          <a:lstStyle/>
          <a:p>
            <a:r>
              <a:rPr lang="en-US" dirty="0">
                <a:solidFill>
                  <a:schemeClr val="bg1">
                    <a:lumMod val="50000"/>
                  </a:schemeClr>
                </a:solidFill>
              </a:rPr>
              <a:t>Training and Support</a:t>
            </a:r>
          </a:p>
        </p:txBody>
      </p:sp>
      <p:sp>
        <p:nvSpPr>
          <p:cNvPr id="16" name="Rectangle 15">
            <a:extLst>
              <a:ext uri="{FF2B5EF4-FFF2-40B4-BE49-F238E27FC236}">
                <a16:creationId xmlns:a16="http://schemas.microsoft.com/office/drawing/2014/main" xmlns="" id="{E88FB133-F093-4D95-8156-B5EEC6D1645E}"/>
              </a:ext>
            </a:extLst>
          </p:cNvPr>
          <p:cNvSpPr/>
          <p:nvPr/>
        </p:nvSpPr>
        <p:spPr>
          <a:xfrm>
            <a:off x="1097280" y="1896296"/>
            <a:ext cx="2235227" cy="369332"/>
          </a:xfrm>
          <a:prstGeom prst="rect">
            <a:avLst/>
          </a:prstGeom>
        </p:spPr>
        <p:txBody>
          <a:bodyPr wrap="none">
            <a:spAutoFit/>
          </a:bodyPr>
          <a:lstStyle/>
          <a:p>
            <a:r>
              <a:rPr lang="en-US" dirty="0">
                <a:solidFill>
                  <a:schemeClr val="bg1">
                    <a:lumMod val="50000"/>
                  </a:schemeClr>
                </a:solidFill>
              </a:rPr>
              <a:t>Recruitment Practices</a:t>
            </a:r>
          </a:p>
        </p:txBody>
      </p:sp>
      <p:sp>
        <p:nvSpPr>
          <p:cNvPr id="18" name="Rectangle 17">
            <a:extLst>
              <a:ext uri="{FF2B5EF4-FFF2-40B4-BE49-F238E27FC236}">
                <a16:creationId xmlns:a16="http://schemas.microsoft.com/office/drawing/2014/main" xmlns="" id="{A17E0347-C7F0-4B0F-8D1B-C871BDBC6A89}"/>
              </a:ext>
            </a:extLst>
          </p:cNvPr>
          <p:cNvSpPr/>
          <p:nvPr/>
        </p:nvSpPr>
        <p:spPr>
          <a:xfrm>
            <a:off x="1097280" y="3773636"/>
            <a:ext cx="1630831" cy="369332"/>
          </a:xfrm>
          <a:prstGeom prst="rect">
            <a:avLst/>
          </a:prstGeom>
        </p:spPr>
        <p:txBody>
          <a:bodyPr wrap="none">
            <a:spAutoFit/>
          </a:bodyPr>
          <a:lstStyle/>
          <a:p>
            <a:r>
              <a:rPr lang="en-US" dirty="0">
                <a:solidFill>
                  <a:schemeClr val="bg1">
                    <a:lumMod val="50000"/>
                  </a:schemeClr>
                </a:solidFill>
              </a:rPr>
              <a:t>Labor Relations</a:t>
            </a:r>
          </a:p>
        </p:txBody>
      </p:sp>
      <p:sp>
        <p:nvSpPr>
          <p:cNvPr id="10" name="Rectangle 9">
            <a:extLst>
              <a:ext uri="{FF2B5EF4-FFF2-40B4-BE49-F238E27FC236}">
                <a16:creationId xmlns:a16="http://schemas.microsoft.com/office/drawing/2014/main" xmlns="" id="{5524B515-906F-4D96-8EED-9E05E2204A29}"/>
              </a:ext>
            </a:extLst>
          </p:cNvPr>
          <p:cNvSpPr/>
          <p:nvPr/>
        </p:nvSpPr>
        <p:spPr>
          <a:xfrm>
            <a:off x="30480" y="2196125"/>
            <a:ext cx="6096000" cy="1384995"/>
          </a:xfrm>
          <a:prstGeom prst="rect">
            <a:avLst/>
          </a:prstGeom>
        </p:spPr>
        <p:txBody>
          <a:bodyPr>
            <a:spAutoFit/>
          </a:bodyPr>
          <a:lstStyle/>
          <a:p>
            <a:pPr marL="285750" indent="-285750">
              <a:buFont typeface="Wingdings" panose="05000000000000000000" pitchFamily="2" charset="2"/>
              <a:buChar char="§"/>
            </a:pPr>
            <a:r>
              <a:rPr lang="en-US" sz="1400" dirty="0"/>
              <a:t>University graduates were once hired as core employees</a:t>
            </a:r>
          </a:p>
          <a:p>
            <a:pPr marL="285750" indent="-285750">
              <a:buFont typeface="Wingdings" panose="05000000000000000000" pitchFamily="2" charset="2"/>
              <a:buChar char="§"/>
            </a:pPr>
            <a:r>
              <a:rPr lang="en-US" sz="1400" dirty="0"/>
              <a:t>In the social science area, little emphasis was placed on what was studied in university or on the specific skills or experiences of the candidate</a:t>
            </a:r>
          </a:p>
          <a:p>
            <a:pPr marL="285750" indent="-285750">
              <a:buFont typeface="Wingdings" panose="05000000000000000000" pitchFamily="2" charset="2"/>
              <a:buChar char="§"/>
            </a:pPr>
            <a:r>
              <a:rPr lang="en-US" sz="1400" dirty="0"/>
              <a:t>More companies were also actively hiring university graduates who have worked for a few years and quit their companies to apply along with regular university graduates</a:t>
            </a:r>
          </a:p>
        </p:txBody>
      </p:sp>
      <p:sp>
        <p:nvSpPr>
          <p:cNvPr id="14" name="Rectangle 13">
            <a:extLst>
              <a:ext uri="{FF2B5EF4-FFF2-40B4-BE49-F238E27FC236}">
                <a16:creationId xmlns:a16="http://schemas.microsoft.com/office/drawing/2014/main" xmlns="" id="{36C600C6-F12D-47A0-B652-DFFD9E602948}"/>
              </a:ext>
            </a:extLst>
          </p:cNvPr>
          <p:cNvSpPr/>
          <p:nvPr/>
        </p:nvSpPr>
        <p:spPr>
          <a:xfrm>
            <a:off x="6126480" y="4391665"/>
            <a:ext cx="5595397" cy="954107"/>
          </a:xfrm>
          <a:prstGeom prst="rect">
            <a:avLst/>
          </a:prstGeom>
        </p:spPr>
        <p:txBody>
          <a:bodyPr wrap="square">
            <a:spAutoFit/>
          </a:bodyPr>
          <a:lstStyle/>
          <a:p>
            <a:pPr marL="285750" indent="-285750">
              <a:buFont typeface="Wingdings" panose="05000000000000000000" pitchFamily="2" charset="2"/>
              <a:buChar char="§"/>
            </a:pPr>
            <a:r>
              <a:rPr lang="en-US" sz="1400" dirty="0"/>
              <a:t>On the job training</a:t>
            </a:r>
          </a:p>
          <a:p>
            <a:pPr marL="285750" indent="-285750">
              <a:buFont typeface="Wingdings" panose="05000000000000000000" pitchFamily="2" charset="2"/>
              <a:buChar char="§"/>
            </a:pPr>
            <a:r>
              <a:rPr lang="en-US" sz="1400" dirty="0"/>
              <a:t>Be a good observer</a:t>
            </a:r>
          </a:p>
          <a:p>
            <a:pPr marL="285750" indent="-285750">
              <a:buFont typeface="Wingdings" panose="05000000000000000000" pitchFamily="2" charset="2"/>
              <a:buChar char="§"/>
            </a:pPr>
            <a:r>
              <a:rPr lang="en-US" sz="1400" dirty="0"/>
              <a:t>Find a senpai (mentor)</a:t>
            </a:r>
          </a:p>
          <a:p>
            <a:pPr marL="285750" indent="-285750">
              <a:buFont typeface="Wingdings" panose="05000000000000000000" pitchFamily="2" charset="2"/>
              <a:buChar char="§"/>
            </a:pPr>
            <a:endParaRPr lang="en-US" sz="1400" dirty="0">
              <a:solidFill>
                <a:schemeClr val="bg1">
                  <a:lumMod val="50000"/>
                </a:schemeClr>
              </a:solidFill>
            </a:endParaRPr>
          </a:p>
        </p:txBody>
      </p:sp>
    </p:spTree>
    <p:extLst>
      <p:ext uri="{BB962C8B-B14F-4D97-AF65-F5344CB8AC3E}">
        <p14:creationId xmlns:p14="http://schemas.microsoft.com/office/powerpoint/2010/main" val="2853159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268F84-3700-472E-8342-2B58A093F497}"/>
              </a:ext>
            </a:extLst>
          </p:cNvPr>
          <p:cNvSpPr>
            <a:spLocks noGrp="1"/>
          </p:cNvSpPr>
          <p:nvPr>
            <p:ph type="title"/>
          </p:nvPr>
        </p:nvSpPr>
        <p:spPr>
          <a:xfrm>
            <a:off x="1097280" y="286603"/>
            <a:ext cx="10058400" cy="1450757"/>
          </a:xfrm>
        </p:spPr>
        <p:txBody>
          <a:bodyPr/>
          <a:lstStyle/>
          <a:p>
            <a:r>
              <a:rPr lang="en-US" dirty="0">
                <a:solidFill>
                  <a:schemeClr val="accent1"/>
                </a:solidFill>
              </a:rPr>
              <a:t>China </a:t>
            </a:r>
          </a:p>
        </p:txBody>
      </p:sp>
      <p:pic>
        <p:nvPicPr>
          <p:cNvPr id="1028" name="Picture 4" descr="Flag of China | Britannica">
            <a:extLst>
              <a:ext uri="{FF2B5EF4-FFF2-40B4-BE49-F238E27FC236}">
                <a16:creationId xmlns:a16="http://schemas.microsoft.com/office/drawing/2014/main" xmlns="" id="{3634E3C9-50A3-4729-A03D-AD9CF924605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874073" y="219054"/>
            <a:ext cx="2281607" cy="151830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xmlns="" id="{F3F03C71-1EEA-4A7D-8A24-F7D97BB32ACC}"/>
              </a:ext>
            </a:extLst>
          </p:cNvPr>
          <p:cNvSpPr/>
          <p:nvPr/>
        </p:nvSpPr>
        <p:spPr>
          <a:xfrm>
            <a:off x="6736522" y="4197776"/>
            <a:ext cx="2137316" cy="369332"/>
          </a:xfrm>
          <a:prstGeom prst="rect">
            <a:avLst/>
          </a:prstGeom>
        </p:spPr>
        <p:txBody>
          <a:bodyPr wrap="none">
            <a:spAutoFit/>
          </a:bodyPr>
          <a:lstStyle/>
          <a:p>
            <a:r>
              <a:rPr lang="en-US" dirty="0">
                <a:solidFill>
                  <a:schemeClr val="bg1">
                    <a:lumMod val="50000"/>
                  </a:schemeClr>
                </a:solidFill>
              </a:rPr>
              <a:t>Training and Support</a:t>
            </a:r>
          </a:p>
        </p:txBody>
      </p:sp>
      <p:sp>
        <p:nvSpPr>
          <p:cNvPr id="5" name="Rectangle 4">
            <a:extLst>
              <a:ext uri="{FF2B5EF4-FFF2-40B4-BE49-F238E27FC236}">
                <a16:creationId xmlns:a16="http://schemas.microsoft.com/office/drawing/2014/main" xmlns="" id="{6AD2B6CF-01B4-4937-AF4F-DB76E0721F10}"/>
              </a:ext>
            </a:extLst>
          </p:cNvPr>
          <p:cNvSpPr/>
          <p:nvPr/>
        </p:nvSpPr>
        <p:spPr>
          <a:xfrm>
            <a:off x="620661" y="1921561"/>
            <a:ext cx="2238433" cy="369332"/>
          </a:xfrm>
          <a:prstGeom prst="rect">
            <a:avLst/>
          </a:prstGeom>
        </p:spPr>
        <p:txBody>
          <a:bodyPr wrap="none">
            <a:spAutoFit/>
          </a:bodyPr>
          <a:lstStyle/>
          <a:p>
            <a:r>
              <a:rPr lang="en-US" dirty="0">
                <a:solidFill>
                  <a:schemeClr val="bg1">
                    <a:lumMod val="50000"/>
                  </a:schemeClr>
                </a:solidFill>
              </a:rPr>
              <a:t>Recruitment practices</a:t>
            </a:r>
          </a:p>
        </p:txBody>
      </p:sp>
      <p:sp>
        <p:nvSpPr>
          <p:cNvPr id="6" name="Rectangle 5">
            <a:extLst>
              <a:ext uri="{FF2B5EF4-FFF2-40B4-BE49-F238E27FC236}">
                <a16:creationId xmlns:a16="http://schemas.microsoft.com/office/drawing/2014/main" xmlns="" id="{A287E414-6DC5-48F2-B773-8E1CBAA996FA}"/>
              </a:ext>
            </a:extLst>
          </p:cNvPr>
          <p:cNvSpPr/>
          <p:nvPr/>
        </p:nvSpPr>
        <p:spPr>
          <a:xfrm>
            <a:off x="504781" y="4197776"/>
            <a:ext cx="1630831" cy="369332"/>
          </a:xfrm>
          <a:prstGeom prst="rect">
            <a:avLst/>
          </a:prstGeom>
        </p:spPr>
        <p:txBody>
          <a:bodyPr wrap="none">
            <a:spAutoFit/>
          </a:bodyPr>
          <a:lstStyle/>
          <a:p>
            <a:r>
              <a:rPr lang="en-US" dirty="0">
                <a:solidFill>
                  <a:schemeClr val="bg1">
                    <a:lumMod val="50000"/>
                  </a:schemeClr>
                </a:solidFill>
              </a:rPr>
              <a:t>Labor Relations</a:t>
            </a:r>
          </a:p>
        </p:txBody>
      </p:sp>
      <p:sp>
        <p:nvSpPr>
          <p:cNvPr id="7" name="Rectangle 6">
            <a:extLst>
              <a:ext uri="{FF2B5EF4-FFF2-40B4-BE49-F238E27FC236}">
                <a16:creationId xmlns:a16="http://schemas.microsoft.com/office/drawing/2014/main" xmlns="" id="{A73838AD-F751-4A45-B64B-6F2C94AA9708}"/>
              </a:ext>
            </a:extLst>
          </p:cNvPr>
          <p:cNvSpPr/>
          <p:nvPr/>
        </p:nvSpPr>
        <p:spPr>
          <a:xfrm>
            <a:off x="6736522" y="1983705"/>
            <a:ext cx="1901739" cy="369332"/>
          </a:xfrm>
          <a:prstGeom prst="rect">
            <a:avLst/>
          </a:prstGeom>
        </p:spPr>
        <p:txBody>
          <a:bodyPr wrap="none">
            <a:spAutoFit/>
          </a:bodyPr>
          <a:lstStyle/>
          <a:p>
            <a:r>
              <a:rPr lang="en-US" dirty="0">
                <a:solidFill>
                  <a:schemeClr val="bg1">
                    <a:lumMod val="50000"/>
                  </a:schemeClr>
                </a:solidFill>
              </a:rPr>
              <a:t>Payment Methods</a:t>
            </a:r>
          </a:p>
        </p:txBody>
      </p:sp>
      <p:sp>
        <p:nvSpPr>
          <p:cNvPr id="8" name="Rectangle 7">
            <a:extLst>
              <a:ext uri="{FF2B5EF4-FFF2-40B4-BE49-F238E27FC236}">
                <a16:creationId xmlns:a16="http://schemas.microsoft.com/office/drawing/2014/main" xmlns="" id="{D3BD7684-62D6-44C2-994F-352BB767679B}"/>
              </a:ext>
            </a:extLst>
          </p:cNvPr>
          <p:cNvSpPr/>
          <p:nvPr/>
        </p:nvSpPr>
        <p:spPr>
          <a:xfrm>
            <a:off x="620661" y="2290893"/>
            <a:ext cx="4834818" cy="954107"/>
          </a:xfrm>
          <a:prstGeom prst="rect">
            <a:avLst/>
          </a:prstGeom>
        </p:spPr>
        <p:txBody>
          <a:bodyPr wrap="square">
            <a:spAutoFit/>
          </a:bodyPr>
          <a:lstStyle/>
          <a:p>
            <a:pPr marL="285750" indent="-285750">
              <a:buFont typeface="Wingdings" panose="05000000000000000000" pitchFamily="2" charset="2"/>
              <a:buChar char="§"/>
            </a:pPr>
            <a:r>
              <a:rPr lang="en-US" sz="1400" dirty="0"/>
              <a:t>Male only</a:t>
            </a:r>
          </a:p>
          <a:p>
            <a:pPr marL="285750" indent="-285750">
              <a:buFont typeface="Wingdings" panose="05000000000000000000" pitchFamily="2" charset="2"/>
              <a:buChar char="§"/>
            </a:pPr>
            <a:r>
              <a:rPr lang="en-US" sz="1400" dirty="0"/>
              <a:t>Elitist requirements</a:t>
            </a:r>
          </a:p>
          <a:p>
            <a:pPr marL="285750" indent="-285750">
              <a:buFont typeface="Wingdings" panose="05000000000000000000" pitchFamily="2" charset="2"/>
              <a:buChar char="§"/>
            </a:pPr>
            <a:r>
              <a:rPr lang="en-US" sz="1400" dirty="0"/>
              <a:t>Labor market has struggled to keep pace with the intense pace of change</a:t>
            </a:r>
          </a:p>
        </p:txBody>
      </p:sp>
      <p:sp>
        <p:nvSpPr>
          <p:cNvPr id="9" name="Rectangle 8">
            <a:extLst>
              <a:ext uri="{FF2B5EF4-FFF2-40B4-BE49-F238E27FC236}">
                <a16:creationId xmlns:a16="http://schemas.microsoft.com/office/drawing/2014/main" xmlns="" id="{83D3D0D6-A659-41CC-9B34-6DC8FAB17747}"/>
              </a:ext>
            </a:extLst>
          </p:cNvPr>
          <p:cNvSpPr/>
          <p:nvPr/>
        </p:nvSpPr>
        <p:spPr>
          <a:xfrm>
            <a:off x="6456429" y="2298843"/>
            <a:ext cx="4834818" cy="1384995"/>
          </a:xfrm>
          <a:prstGeom prst="rect">
            <a:avLst/>
          </a:prstGeom>
        </p:spPr>
        <p:txBody>
          <a:bodyPr wrap="square">
            <a:spAutoFit/>
          </a:bodyPr>
          <a:lstStyle/>
          <a:p>
            <a:pPr marL="285750" indent="-285750">
              <a:buFont typeface="Wingdings" panose="05000000000000000000" pitchFamily="2" charset="2"/>
              <a:buChar char="§"/>
            </a:pPr>
            <a:r>
              <a:rPr lang="en-US" sz="1400" dirty="0"/>
              <a:t>Minimum wages are set by local government agencies across China</a:t>
            </a:r>
          </a:p>
          <a:p>
            <a:pPr marL="285750" indent="-285750">
              <a:buFont typeface="Wingdings" panose="05000000000000000000" pitchFamily="2" charset="2"/>
              <a:buChar char="§"/>
            </a:pPr>
            <a:r>
              <a:rPr lang="en-US" sz="1400" dirty="0"/>
              <a:t>Salaries are generally paid monthly</a:t>
            </a:r>
          </a:p>
          <a:p>
            <a:pPr marL="285750" indent="-285750">
              <a:buFont typeface="Wingdings" panose="05000000000000000000" pitchFamily="2" charset="2"/>
              <a:buChar char="§"/>
            </a:pPr>
            <a:r>
              <a:rPr lang="en-US" sz="1400" dirty="0"/>
              <a:t>In many parts of China, it is customary to pay the salary on a 13-month basis, with the final month paid just prior to the Chinese New Year</a:t>
            </a:r>
          </a:p>
        </p:txBody>
      </p:sp>
      <p:sp>
        <p:nvSpPr>
          <p:cNvPr id="11" name="Rectangle 10">
            <a:extLst>
              <a:ext uri="{FF2B5EF4-FFF2-40B4-BE49-F238E27FC236}">
                <a16:creationId xmlns:a16="http://schemas.microsoft.com/office/drawing/2014/main" xmlns="" id="{547AB60B-7988-4241-B7BD-939628F37044}"/>
              </a:ext>
            </a:extLst>
          </p:cNvPr>
          <p:cNvSpPr/>
          <p:nvPr/>
        </p:nvSpPr>
        <p:spPr>
          <a:xfrm>
            <a:off x="620661" y="4565777"/>
            <a:ext cx="4834818" cy="954107"/>
          </a:xfrm>
          <a:prstGeom prst="rect">
            <a:avLst/>
          </a:prstGeom>
        </p:spPr>
        <p:txBody>
          <a:bodyPr wrap="square">
            <a:spAutoFit/>
          </a:bodyPr>
          <a:lstStyle/>
          <a:p>
            <a:pPr marL="285750" indent="-285750">
              <a:buFont typeface="Wingdings" panose="05000000000000000000" pitchFamily="2" charset="2"/>
              <a:buChar char="§"/>
            </a:pPr>
            <a:r>
              <a:rPr lang="en-US" sz="1400" dirty="0"/>
              <a:t>Comprehensive legal framework that gives workers a range of entitlements and protects them from exploitation by their employer</a:t>
            </a:r>
          </a:p>
          <a:p>
            <a:pPr marL="285750" indent="-285750">
              <a:buFont typeface="Wingdings" panose="05000000000000000000" pitchFamily="2" charset="2"/>
              <a:buChar char="§"/>
            </a:pPr>
            <a:r>
              <a:rPr lang="en-US" sz="1400" dirty="0"/>
              <a:t>Workers have the right to be paid in full and on time</a:t>
            </a:r>
          </a:p>
        </p:txBody>
      </p:sp>
      <p:sp>
        <p:nvSpPr>
          <p:cNvPr id="12" name="Rectangle 11">
            <a:extLst>
              <a:ext uri="{FF2B5EF4-FFF2-40B4-BE49-F238E27FC236}">
                <a16:creationId xmlns:a16="http://schemas.microsoft.com/office/drawing/2014/main" xmlns="" id="{9D7AE651-45D1-4CE7-8269-A34A7D51200F}"/>
              </a:ext>
            </a:extLst>
          </p:cNvPr>
          <p:cNvSpPr/>
          <p:nvPr/>
        </p:nvSpPr>
        <p:spPr>
          <a:xfrm>
            <a:off x="6456429" y="4565776"/>
            <a:ext cx="4834818" cy="954107"/>
          </a:xfrm>
          <a:prstGeom prst="rect">
            <a:avLst/>
          </a:prstGeom>
        </p:spPr>
        <p:txBody>
          <a:bodyPr wrap="square">
            <a:spAutoFit/>
          </a:bodyPr>
          <a:lstStyle/>
          <a:p>
            <a:pPr marL="285750" indent="-285750">
              <a:buFont typeface="Wingdings" panose="05000000000000000000" pitchFamily="2" charset="2"/>
              <a:buChar char="§"/>
            </a:pPr>
            <a:r>
              <a:rPr lang="en-US" sz="1400" dirty="0"/>
              <a:t>Lifelong skills training system</a:t>
            </a:r>
          </a:p>
          <a:p>
            <a:pPr marL="285750" indent="-285750">
              <a:buFont typeface="Wingdings" panose="05000000000000000000" pitchFamily="2" charset="2"/>
              <a:buChar char="§"/>
            </a:pPr>
            <a:r>
              <a:rPr lang="en-US" sz="1400" dirty="0"/>
              <a:t>Apprentice system</a:t>
            </a:r>
          </a:p>
          <a:p>
            <a:pPr marL="285750" indent="-285750">
              <a:buFont typeface="Wingdings" panose="05000000000000000000" pitchFamily="2" charset="2"/>
              <a:buChar char="§"/>
            </a:pPr>
            <a:r>
              <a:rPr lang="en-US" sz="1400" dirty="0"/>
              <a:t>Training supervision</a:t>
            </a:r>
          </a:p>
          <a:p>
            <a:pPr marL="285750" indent="-285750">
              <a:buFont typeface="Wingdings" panose="05000000000000000000" pitchFamily="2" charset="2"/>
              <a:buChar char="§"/>
            </a:pPr>
            <a:endParaRPr lang="en-US" sz="1400" dirty="0"/>
          </a:p>
        </p:txBody>
      </p:sp>
    </p:spTree>
    <p:extLst>
      <p:ext uri="{BB962C8B-B14F-4D97-AF65-F5344CB8AC3E}">
        <p14:creationId xmlns:p14="http://schemas.microsoft.com/office/powerpoint/2010/main" val="2920901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DA7765-BF04-48B9-84B6-9DD1FDB29024}"/>
              </a:ext>
            </a:extLst>
          </p:cNvPr>
          <p:cNvSpPr>
            <a:spLocks noGrp="1"/>
          </p:cNvSpPr>
          <p:nvPr>
            <p:ph type="title"/>
          </p:nvPr>
        </p:nvSpPr>
        <p:spPr/>
        <p:txBody>
          <a:bodyPr/>
          <a:lstStyle/>
          <a:p>
            <a:r>
              <a:rPr lang="en-US" dirty="0">
                <a:solidFill>
                  <a:schemeClr val="accent1"/>
                </a:solidFill>
              </a:rPr>
              <a:t>India</a:t>
            </a:r>
          </a:p>
        </p:txBody>
      </p:sp>
      <p:pic>
        <p:nvPicPr>
          <p:cNvPr id="6146" name="Picture 2" descr="Flag of India - Wikipedia">
            <a:extLst>
              <a:ext uri="{FF2B5EF4-FFF2-40B4-BE49-F238E27FC236}">
                <a16:creationId xmlns:a16="http://schemas.microsoft.com/office/drawing/2014/main" xmlns="" id="{5BD48AE1-529E-4248-8DF9-EA8FA862802B}"/>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8706396" y="78299"/>
            <a:ext cx="2388324" cy="158932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xmlns="" id="{16EAEBC9-7E40-4484-B079-D70DA4093FA5}"/>
              </a:ext>
            </a:extLst>
          </p:cNvPr>
          <p:cNvSpPr/>
          <p:nvPr/>
        </p:nvSpPr>
        <p:spPr>
          <a:xfrm>
            <a:off x="1097280" y="1790515"/>
            <a:ext cx="2238433" cy="369332"/>
          </a:xfrm>
          <a:prstGeom prst="rect">
            <a:avLst/>
          </a:prstGeom>
        </p:spPr>
        <p:txBody>
          <a:bodyPr wrap="none">
            <a:spAutoFit/>
          </a:bodyPr>
          <a:lstStyle/>
          <a:p>
            <a:r>
              <a:rPr lang="en-US" dirty="0">
                <a:solidFill>
                  <a:schemeClr val="bg1">
                    <a:lumMod val="50000"/>
                  </a:schemeClr>
                </a:solidFill>
              </a:rPr>
              <a:t>Recruitment practices</a:t>
            </a:r>
          </a:p>
        </p:txBody>
      </p:sp>
      <p:sp>
        <p:nvSpPr>
          <p:cNvPr id="8" name="Rectangle 7">
            <a:extLst>
              <a:ext uri="{FF2B5EF4-FFF2-40B4-BE49-F238E27FC236}">
                <a16:creationId xmlns:a16="http://schemas.microsoft.com/office/drawing/2014/main" xmlns="" id="{D24F38EE-AAC4-457E-B7AB-F1C34BB16F8B}"/>
              </a:ext>
            </a:extLst>
          </p:cNvPr>
          <p:cNvSpPr/>
          <p:nvPr/>
        </p:nvSpPr>
        <p:spPr>
          <a:xfrm>
            <a:off x="6467963" y="1875924"/>
            <a:ext cx="1901739" cy="369332"/>
          </a:xfrm>
          <a:prstGeom prst="rect">
            <a:avLst/>
          </a:prstGeom>
        </p:spPr>
        <p:txBody>
          <a:bodyPr wrap="none">
            <a:spAutoFit/>
          </a:bodyPr>
          <a:lstStyle/>
          <a:p>
            <a:r>
              <a:rPr lang="en-US" dirty="0">
                <a:solidFill>
                  <a:schemeClr val="bg1">
                    <a:lumMod val="50000"/>
                  </a:schemeClr>
                </a:solidFill>
              </a:rPr>
              <a:t>Payment Methods</a:t>
            </a:r>
          </a:p>
        </p:txBody>
      </p:sp>
      <p:sp>
        <p:nvSpPr>
          <p:cNvPr id="9" name="Rectangle 8">
            <a:extLst>
              <a:ext uri="{FF2B5EF4-FFF2-40B4-BE49-F238E27FC236}">
                <a16:creationId xmlns:a16="http://schemas.microsoft.com/office/drawing/2014/main" xmlns="" id="{91D65E2E-FFDD-483D-B521-9F4F9864C1CF}"/>
              </a:ext>
            </a:extLst>
          </p:cNvPr>
          <p:cNvSpPr/>
          <p:nvPr/>
        </p:nvSpPr>
        <p:spPr>
          <a:xfrm>
            <a:off x="1097279" y="3936792"/>
            <a:ext cx="1630831" cy="369332"/>
          </a:xfrm>
          <a:prstGeom prst="rect">
            <a:avLst/>
          </a:prstGeom>
        </p:spPr>
        <p:txBody>
          <a:bodyPr wrap="none">
            <a:spAutoFit/>
          </a:bodyPr>
          <a:lstStyle/>
          <a:p>
            <a:r>
              <a:rPr lang="en-US" dirty="0">
                <a:solidFill>
                  <a:schemeClr val="bg1">
                    <a:lumMod val="50000"/>
                  </a:schemeClr>
                </a:solidFill>
              </a:rPr>
              <a:t>Labor Relations</a:t>
            </a:r>
          </a:p>
        </p:txBody>
      </p:sp>
      <p:sp>
        <p:nvSpPr>
          <p:cNvPr id="10" name="Rectangle 9">
            <a:extLst>
              <a:ext uri="{FF2B5EF4-FFF2-40B4-BE49-F238E27FC236}">
                <a16:creationId xmlns:a16="http://schemas.microsoft.com/office/drawing/2014/main" xmlns="" id="{7978CE10-258D-4608-9F5A-685734331DF8}"/>
              </a:ext>
            </a:extLst>
          </p:cNvPr>
          <p:cNvSpPr/>
          <p:nvPr/>
        </p:nvSpPr>
        <p:spPr>
          <a:xfrm>
            <a:off x="6299615" y="3936792"/>
            <a:ext cx="2137316" cy="369332"/>
          </a:xfrm>
          <a:prstGeom prst="rect">
            <a:avLst/>
          </a:prstGeom>
        </p:spPr>
        <p:txBody>
          <a:bodyPr wrap="none">
            <a:spAutoFit/>
          </a:bodyPr>
          <a:lstStyle/>
          <a:p>
            <a:r>
              <a:rPr lang="en-US" dirty="0">
                <a:solidFill>
                  <a:schemeClr val="bg1">
                    <a:lumMod val="50000"/>
                  </a:schemeClr>
                </a:solidFill>
              </a:rPr>
              <a:t>Training and Support</a:t>
            </a:r>
          </a:p>
        </p:txBody>
      </p:sp>
      <p:sp>
        <p:nvSpPr>
          <p:cNvPr id="13" name="Rectangle 12">
            <a:extLst>
              <a:ext uri="{FF2B5EF4-FFF2-40B4-BE49-F238E27FC236}">
                <a16:creationId xmlns:a16="http://schemas.microsoft.com/office/drawing/2014/main" xmlns="" id="{7FD52854-030E-4AC3-9B6F-8EA53744B42F}"/>
              </a:ext>
            </a:extLst>
          </p:cNvPr>
          <p:cNvSpPr/>
          <p:nvPr/>
        </p:nvSpPr>
        <p:spPr>
          <a:xfrm>
            <a:off x="287713" y="2278866"/>
            <a:ext cx="6096000" cy="738664"/>
          </a:xfrm>
          <a:prstGeom prst="rect">
            <a:avLst/>
          </a:prstGeom>
        </p:spPr>
        <p:txBody>
          <a:bodyPr>
            <a:spAutoFit/>
          </a:bodyPr>
          <a:lstStyle/>
          <a:p>
            <a:pPr marL="285750" indent="-285750">
              <a:buFont typeface="Wingdings" panose="05000000000000000000" pitchFamily="2" charset="2"/>
              <a:buChar char="§"/>
            </a:pPr>
            <a:r>
              <a:rPr lang="en-US" sz="1400" dirty="0"/>
              <a:t>Social media platforms are utilized to source right talent</a:t>
            </a:r>
          </a:p>
          <a:p>
            <a:pPr marL="285750" indent="-285750">
              <a:buFont typeface="Wingdings" panose="05000000000000000000" pitchFamily="2" charset="2"/>
              <a:buChar char="§"/>
            </a:pPr>
            <a:r>
              <a:rPr lang="en-US" sz="1400" dirty="0"/>
              <a:t>Flexible work schedules/hours </a:t>
            </a:r>
          </a:p>
          <a:p>
            <a:pPr marL="285750" indent="-285750">
              <a:buFont typeface="Wingdings" panose="05000000000000000000" pitchFamily="2" charset="2"/>
              <a:buChar char="§"/>
            </a:pPr>
            <a:r>
              <a:rPr lang="en-US" sz="1400" dirty="0"/>
              <a:t>Recruiters indulge in a diversified market to get qualified candidates</a:t>
            </a:r>
          </a:p>
        </p:txBody>
      </p:sp>
      <p:sp>
        <p:nvSpPr>
          <p:cNvPr id="14" name="Rectangle 13">
            <a:extLst>
              <a:ext uri="{FF2B5EF4-FFF2-40B4-BE49-F238E27FC236}">
                <a16:creationId xmlns:a16="http://schemas.microsoft.com/office/drawing/2014/main" xmlns="" id="{8567EB15-6DFE-425F-8B8E-B8D73A2879CA}"/>
              </a:ext>
            </a:extLst>
          </p:cNvPr>
          <p:cNvSpPr/>
          <p:nvPr/>
        </p:nvSpPr>
        <p:spPr>
          <a:xfrm>
            <a:off x="6219696" y="2266951"/>
            <a:ext cx="6096000" cy="1600438"/>
          </a:xfrm>
          <a:prstGeom prst="rect">
            <a:avLst/>
          </a:prstGeom>
        </p:spPr>
        <p:txBody>
          <a:bodyPr>
            <a:spAutoFit/>
          </a:bodyPr>
          <a:lstStyle/>
          <a:p>
            <a:pPr marL="285750" indent="-285750">
              <a:buFont typeface="Wingdings" panose="05000000000000000000" pitchFamily="2" charset="2"/>
              <a:buChar char="§"/>
            </a:pPr>
            <a:r>
              <a:rPr lang="en-US" sz="1400" dirty="0">
                <a:cs typeface="Times New Roman" panose="02020603050405020304" pitchFamily="18" charset="0"/>
              </a:rPr>
              <a:t>The benefit package to the employee contains basic pay, a dearness allowance, overtime payment, annual benefits including fringe benefits.</a:t>
            </a:r>
            <a:endParaRPr lang="en-US" sz="1400" dirty="0"/>
          </a:p>
          <a:p>
            <a:pPr marL="285750" indent="-285750">
              <a:buFont typeface="Wingdings" panose="05000000000000000000" pitchFamily="2" charset="2"/>
              <a:buChar char="§"/>
            </a:pPr>
            <a:r>
              <a:rPr lang="en-US" sz="1400" dirty="0">
                <a:cs typeface="Times New Roman" panose="02020603050405020304" pitchFamily="18" charset="0"/>
              </a:rPr>
              <a:t>Dearness allowance compensates  the government employees and the pensioners.</a:t>
            </a:r>
            <a:endParaRPr lang="en-US" sz="1400" dirty="0"/>
          </a:p>
          <a:p>
            <a:pPr marL="285750" indent="-285750">
              <a:buFont typeface="Wingdings" panose="05000000000000000000" pitchFamily="2" charset="2"/>
              <a:buChar char="§"/>
            </a:pPr>
            <a:r>
              <a:rPr lang="en-US" sz="1400" dirty="0"/>
              <a:t>  </a:t>
            </a:r>
            <a:r>
              <a:rPr lang="en-US" sz="1400" dirty="0">
                <a:cs typeface="Times New Roman" panose="02020603050405020304" pitchFamily="18" charset="0"/>
              </a:rPr>
              <a:t>A fixed rate is paid to all employees irrespective of the employees’ wage scale.</a:t>
            </a:r>
          </a:p>
          <a:p>
            <a:pPr marL="285750" indent="-285750">
              <a:buFont typeface="Wingdings" panose="05000000000000000000" pitchFamily="2" charset="2"/>
              <a:buChar char="§"/>
            </a:pPr>
            <a:endParaRPr lang="en-US" sz="1400" dirty="0"/>
          </a:p>
        </p:txBody>
      </p:sp>
      <p:sp>
        <p:nvSpPr>
          <p:cNvPr id="16" name="Rectangle 15">
            <a:extLst>
              <a:ext uri="{FF2B5EF4-FFF2-40B4-BE49-F238E27FC236}">
                <a16:creationId xmlns:a16="http://schemas.microsoft.com/office/drawing/2014/main" xmlns="" id="{03540725-96BF-49A8-BD49-3D0F845A02CA}"/>
              </a:ext>
            </a:extLst>
          </p:cNvPr>
          <p:cNvSpPr/>
          <p:nvPr/>
        </p:nvSpPr>
        <p:spPr>
          <a:xfrm>
            <a:off x="203615" y="4297700"/>
            <a:ext cx="6096000" cy="1600438"/>
          </a:xfrm>
          <a:prstGeom prst="rect">
            <a:avLst/>
          </a:prstGeom>
        </p:spPr>
        <p:txBody>
          <a:bodyPr>
            <a:spAutoFit/>
          </a:bodyPr>
          <a:lstStyle/>
          <a:p>
            <a:pPr marL="285750" indent="-285750">
              <a:buFont typeface="Wingdings" panose="05000000000000000000" pitchFamily="2" charset="2"/>
              <a:buChar char="§"/>
            </a:pPr>
            <a:r>
              <a:rPr lang="en-US" sz="1400" dirty="0">
                <a:cs typeface="Times New Roman" panose="02020603050405020304" pitchFamily="18" charset="0"/>
              </a:rPr>
              <a:t>There are three main classical actors; the government, employees and employers.</a:t>
            </a:r>
          </a:p>
          <a:p>
            <a:pPr marL="285750" indent="-285750">
              <a:buFont typeface="Wingdings" panose="05000000000000000000" pitchFamily="2" charset="2"/>
              <a:buChar char="§"/>
            </a:pPr>
            <a:r>
              <a:rPr lang="en-US" sz="1400" dirty="0">
                <a:cs typeface="Times New Roman" panose="02020603050405020304" pitchFamily="18" charset="0"/>
              </a:rPr>
              <a:t>The Indian government aptly incorporates labor relations to achieve industrial conflict avoidance, boost productivity, and enhance working conditions</a:t>
            </a:r>
          </a:p>
          <a:p>
            <a:pPr marL="285750" indent="-285750">
              <a:buFont typeface="Wingdings" panose="05000000000000000000" pitchFamily="2" charset="2"/>
              <a:buChar char="§"/>
            </a:pPr>
            <a:r>
              <a:rPr lang="en-US" sz="1400" dirty="0">
                <a:cs typeface="Times New Roman" panose="02020603050405020304" pitchFamily="18" charset="0"/>
              </a:rPr>
              <a:t>Actors play crucial role to bargain collectively and interactively, and establish mechanisms of settling the industrial disputes.</a:t>
            </a:r>
            <a:endParaRPr lang="en-US" sz="1400" dirty="0"/>
          </a:p>
        </p:txBody>
      </p:sp>
      <p:sp>
        <p:nvSpPr>
          <p:cNvPr id="15" name="Rectangle 14">
            <a:extLst>
              <a:ext uri="{FF2B5EF4-FFF2-40B4-BE49-F238E27FC236}">
                <a16:creationId xmlns:a16="http://schemas.microsoft.com/office/drawing/2014/main" xmlns="" id="{14CED7E6-82AD-479F-968E-5EA9190C181F}"/>
              </a:ext>
            </a:extLst>
          </p:cNvPr>
          <p:cNvSpPr/>
          <p:nvPr/>
        </p:nvSpPr>
        <p:spPr>
          <a:xfrm>
            <a:off x="6219696" y="4297700"/>
            <a:ext cx="6096000" cy="2031325"/>
          </a:xfrm>
          <a:prstGeom prst="rect">
            <a:avLst/>
          </a:prstGeom>
        </p:spPr>
        <p:txBody>
          <a:bodyPr>
            <a:spAutoFit/>
          </a:bodyPr>
          <a:lstStyle/>
          <a:p>
            <a:pPr marL="285750" indent="-285750">
              <a:buFont typeface="Wingdings" panose="05000000000000000000" pitchFamily="2" charset="2"/>
              <a:buChar char="§"/>
            </a:pPr>
            <a:r>
              <a:rPr lang="en-US" sz="1400" dirty="0">
                <a:cs typeface="Times New Roman" panose="02020603050405020304" pitchFamily="18" charset="0"/>
              </a:rPr>
              <a:t>The training is deeply rooted in behavioral sciences where the HR has a crucial role of organizing initiatives and concerts.</a:t>
            </a:r>
          </a:p>
          <a:p>
            <a:pPr marL="285750" indent="-285750">
              <a:buFont typeface="Wingdings" panose="05000000000000000000" pitchFamily="2" charset="2"/>
              <a:buChar char="§"/>
            </a:pPr>
            <a:r>
              <a:rPr lang="en-US" sz="1400" dirty="0">
                <a:cs typeface="Times New Roman" panose="02020603050405020304" pitchFamily="18" charset="0"/>
              </a:rPr>
              <a:t>It is incorporated to ensure employees remain relevant when there are technological transformations.</a:t>
            </a:r>
          </a:p>
          <a:p>
            <a:pPr marL="285750" indent="-285750">
              <a:buFont typeface="Wingdings" panose="05000000000000000000" pitchFamily="2" charset="2"/>
              <a:buChar char="§"/>
            </a:pPr>
            <a:r>
              <a:rPr lang="en-US" sz="1400" dirty="0">
                <a:cs typeface="Times New Roman" panose="02020603050405020304" pitchFamily="18" charset="0"/>
              </a:rPr>
              <a:t>Senior executives and departmental heads are responsible for all training functional areas and should accommodate all employees basing on their respective positions and requirements.</a:t>
            </a:r>
          </a:p>
          <a:p>
            <a:pPr marL="285750" indent="-285750">
              <a:buFont typeface="Wingdings" panose="05000000000000000000" pitchFamily="2" charset="2"/>
              <a:buChar char="§"/>
            </a:pPr>
            <a:endParaRPr lang="en-US" sz="1400" dirty="0">
              <a:cs typeface="Times New Roman" panose="02020603050405020304" pitchFamily="18" charset="0"/>
            </a:endParaRPr>
          </a:p>
          <a:p>
            <a:pPr marL="285750" indent="-285750">
              <a:buFont typeface="Wingdings" panose="05000000000000000000" pitchFamily="2" charset="2"/>
              <a:buChar char="§"/>
            </a:pPr>
            <a:endParaRPr lang="en-US" sz="1400" dirty="0">
              <a:cs typeface="Times New Roman" panose="02020603050405020304" pitchFamily="18" charset="0"/>
            </a:endParaRPr>
          </a:p>
        </p:txBody>
      </p:sp>
    </p:spTree>
    <p:extLst>
      <p:ext uri="{BB962C8B-B14F-4D97-AF65-F5344CB8AC3E}">
        <p14:creationId xmlns:p14="http://schemas.microsoft.com/office/powerpoint/2010/main" val="3110975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Conclusion</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p:txBody>
          <a:bodyPr anchor="ctr"/>
          <a:lstStyle/>
          <a:p>
            <a:pPr algn="ctr"/>
            <a:r>
              <a:rPr lang="en-US" dirty="0"/>
              <a:t>Expansion recommended into the following countries: </a:t>
            </a:r>
          </a:p>
          <a:p>
            <a:pPr algn="ctr">
              <a:buFont typeface="Wingdings" panose="05000000000000000000" pitchFamily="2" charset="2"/>
              <a:buChar char="§"/>
            </a:pPr>
            <a:r>
              <a:rPr lang="en-US" dirty="0"/>
              <a:t>Mexico</a:t>
            </a:r>
          </a:p>
          <a:p>
            <a:pPr algn="ctr">
              <a:buFont typeface="Wingdings" panose="05000000000000000000" pitchFamily="2" charset="2"/>
              <a:buChar char="§"/>
            </a:pPr>
            <a:r>
              <a:rPr lang="en-US" dirty="0"/>
              <a:t>France</a:t>
            </a:r>
          </a:p>
          <a:p>
            <a:pPr algn="ctr">
              <a:buFont typeface="Wingdings" panose="05000000000000000000" pitchFamily="2" charset="2"/>
              <a:buChar char="§"/>
            </a:pPr>
            <a:r>
              <a:rPr lang="en-US" dirty="0"/>
              <a:t>Canada</a:t>
            </a:r>
          </a:p>
          <a:p>
            <a:pPr algn="ctr">
              <a:buFont typeface="Wingdings" panose="05000000000000000000" pitchFamily="2" charset="2"/>
              <a:buChar char="§"/>
            </a:pPr>
            <a:r>
              <a:rPr lang="en-US" dirty="0"/>
              <a:t>Japan</a:t>
            </a:r>
          </a:p>
          <a:p>
            <a:endParaRPr lang="en-US" dirty="0"/>
          </a:p>
        </p:txBody>
      </p:sp>
    </p:spTree>
    <p:extLst>
      <p:ext uri="{BB962C8B-B14F-4D97-AF65-F5344CB8AC3E}">
        <p14:creationId xmlns:p14="http://schemas.microsoft.com/office/powerpoint/2010/main" val="2266753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References</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p:txBody>
          <a:bodyPr>
            <a:normAutofit fontScale="70000" lnSpcReduction="20000"/>
          </a:bodyPr>
          <a:lstStyle/>
          <a:p>
            <a:r>
              <a:rPr lang="en-US" dirty="0"/>
              <a:t>5 Canada Recruitment Trends That You Need To Know(n.d.). Retrieved from </a:t>
            </a:r>
            <a:r>
              <a:rPr lang="en-US" dirty="0">
                <a:hlinkClick r:id="rId2"/>
              </a:rPr>
              <a:t>https://www.socialtalent.com/blog/recruitment/5-canada-	recruitment-trends-need-</a:t>
            </a:r>
            <a:r>
              <a:rPr lang="en-US" dirty="0" err="1">
                <a:hlinkClick r:id="rId2"/>
              </a:rPr>
              <a:t>kno</a:t>
            </a:r>
            <a:endParaRPr lang="en-US" dirty="0"/>
          </a:p>
          <a:p>
            <a:r>
              <a:rPr lang="en-US" dirty="0"/>
              <a:t>Bird, T. B. T., Strom, A., Hollister, A., &amp; Harvard Law School. (2018, July 13). What is </a:t>
            </a:r>
          </a:p>
          <a:p>
            <a:r>
              <a:rPr lang="en-US" dirty="0"/>
              <a:t>Happening to French Labor Law? Retrieved from </a:t>
            </a:r>
            <a:r>
              <a:rPr lang="en-US" u="sng" dirty="0">
                <a:hlinkClick r:id="rId3"/>
              </a:rPr>
              <a:t>https://onlabor.org/what-is-happening-to-french-labor-law/</a:t>
            </a:r>
            <a:endParaRPr lang="en-US" dirty="0"/>
          </a:p>
          <a:p>
            <a:r>
              <a:rPr lang="en-US" dirty="0"/>
              <a:t>Canadian </a:t>
            </a:r>
            <a:r>
              <a:rPr lang="en-US" dirty="0" err="1"/>
              <a:t>Labour</a:t>
            </a:r>
            <a:r>
              <a:rPr lang="en-US" dirty="0"/>
              <a:t> Relations(n.d.). Retrieved from http://www.canadianlabourrelations.com/</a:t>
            </a:r>
          </a:p>
          <a:p>
            <a:r>
              <a:rPr lang="en-US" dirty="0"/>
              <a:t>Canada's Major Payment System(n.d.). Retrieved from </a:t>
            </a:r>
            <a:r>
              <a:rPr lang="en-US" dirty="0">
                <a:hlinkClick r:id="rId4"/>
              </a:rPr>
              <a:t>https://www.bankofcanada.ca/core-functions/financial-system/canadas-major-</a:t>
            </a:r>
            <a:r>
              <a:rPr lang="en-US" dirty="0"/>
              <a:t>	payments-systems/</a:t>
            </a:r>
          </a:p>
          <a:p>
            <a:r>
              <a:rPr lang="en-US" dirty="0"/>
              <a:t>The Canada Training Benefit(n.d.). Retrieved from https://www.budget.gc.ca/2019/docs/themes/good-jobs-de-bons-emplois-en.html</a:t>
            </a:r>
          </a:p>
          <a:p>
            <a:r>
              <a:rPr lang="en-US" dirty="0"/>
              <a:t>China to promote lifelong professional skills training(2018). Retrieved from </a:t>
            </a:r>
            <a:r>
              <a:rPr lang="en-US" dirty="0">
                <a:hlinkClick r:id="rId5"/>
              </a:rPr>
              <a:t>http://www.xinhuanet.com/english/2018-	04/19/c_137120726.htm</a:t>
            </a:r>
            <a:endParaRPr lang="en-US" dirty="0"/>
          </a:p>
          <a:p>
            <a:r>
              <a:rPr lang="en-US" dirty="0" err="1"/>
              <a:t>CloudPay</a:t>
            </a:r>
            <a:r>
              <a:rPr lang="en-US" dirty="0"/>
              <a:t>. (n.d.). Understanding Payroll in France: What Global Companies Need to Know About France Payroll. Retrieved from 	</a:t>
            </a:r>
            <a:r>
              <a:rPr lang="en-US" dirty="0">
                <a:hlinkClick r:id="rId6"/>
              </a:rPr>
              <a:t>https://www.cloudpay.net/resources/understanding-payroll-in-france-what-global-companies-need-to-know-about-france-</a:t>
            </a:r>
            <a:r>
              <a:rPr lang="en-US" dirty="0"/>
              <a:t>	payroll</a:t>
            </a:r>
          </a:p>
          <a:p>
            <a:r>
              <a:rPr lang="en-US" dirty="0" err="1"/>
              <a:t>CloudPay</a:t>
            </a:r>
            <a:r>
              <a:rPr lang="en-US" dirty="0"/>
              <a:t>. (n.d.). Understanding Payroll in Mexico: What Global Companies Need to Know About Mexico Payroll. Retrieved May 6, 2020, 	from </a:t>
            </a:r>
            <a:r>
              <a:rPr lang="en-US" dirty="0">
                <a:hlinkClick r:id="rId7"/>
              </a:rPr>
              <a:t>https://www.cloudpay.net/resources/understanding-payroll-in-mexico-what-global-companies-need-to-know-about-</a:t>
            </a:r>
            <a:r>
              <a:rPr lang="en-US" dirty="0"/>
              <a:t>	</a:t>
            </a:r>
            <a:r>
              <a:rPr lang="en-US" dirty="0" err="1"/>
              <a:t>mexico</a:t>
            </a:r>
            <a:r>
              <a:rPr lang="en-US" dirty="0"/>
              <a:t>-payroll</a:t>
            </a:r>
          </a:p>
          <a:p>
            <a:endParaRPr lang="en-US" dirty="0"/>
          </a:p>
        </p:txBody>
      </p:sp>
    </p:spTree>
    <p:extLst>
      <p:ext uri="{BB962C8B-B14F-4D97-AF65-F5344CB8AC3E}">
        <p14:creationId xmlns:p14="http://schemas.microsoft.com/office/powerpoint/2010/main" val="4183425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References</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p:txBody>
          <a:bodyPr>
            <a:normAutofit fontScale="77500" lnSpcReduction="20000"/>
          </a:bodyPr>
          <a:lstStyle/>
          <a:p>
            <a:endParaRPr lang="en-US" dirty="0"/>
          </a:p>
          <a:p>
            <a:r>
              <a:rPr lang="en-US" dirty="0"/>
              <a:t>Country Comparison. (n.d.). Retrieved from </a:t>
            </a:r>
            <a:r>
              <a:rPr lang="en-US" u="sng" dirty="0">
                <a:hlinkClick r:id="rId2"/>
              </a:rPr>
              <a:t>https://www.hofstede-insights.com/country- comparison/</a:t>
            </a:r>
            <a:r>
              <a:rPr lang="en-US" u="sng" dirty="0" err="1">
                <a:hlinkClick r:id="rId2"/>
              </a:rPr>
              <a:t>france</a:t>
            </a:r>
            <a:r>
              <a:rPr lang="en-US" u="sng" dirty="0">
                <a:hlinkClick r:id="rId2"/>
              </a:rPr>
              <a:t>/</a:t>
            </a:r>
            <a:endParaRPr lang="en-US" dirty="0"/>
          </a:p>
          <a:p>
            <a:r>
              <a:rPr lang="en-US" dirty="0"/>
              <a:t>Country Comparison. (n.d.). Retrieved May 6, 2020, from </a:t>
            </a:r>
            <a:r>
              <a:rPr lang="en-US" dirty="0">
                <a:hlinkClick r:id="rId3"/>
              </a:rPr>
              <a:t>https://www.hofstede-insights.com/country-</a:t>
            </a:r>
            <a:r>
              <a:rPr lang="en-US" dirty="0"/>
              <a:t>	comparison/mexico/</a:t>
            </a:r>
          </a:p>
          <a:p>
            <a:r>
              <a:rPr lang="en-US" i="1" dirty="0"/>
              <a:t>Ethical Recruitment Practices And Forced </a:t>
            </a:r>
            <a:r>
              <a:rPr lang="en-US" i="1" dirty="0" err="1"/>
              <a:t>Labour</a:t>
            </a:r>
            <a:r>
              <a:rPr lang="en-US" i="1" dirty="0"/>
              <a:t> In China: Guidelines For Employers</a:t>
            </a:r>
            <a:r>
              <a:rPr lang="en-US" dirty="0"/>
              <a:t>(n.d.). Retrieved from 	</a:t>
            </a:r>
            <a:r>
              <a:rPr lang="en-US" dirty="0">
                <a:hlinkClick r:id="rId4"/>
              </a:rPr>
              <a:t>https://www.ethicaltrade.org/system/files/shared_resources/Ethical%20Recruitment%20Practice%20and%20</a:t>
            </a:r>
            <a:r>
              <a:rPr lang="en-US" dirty="0"/>
              <a:t>	Prevention%20of%20Forced%20Labour%20in%20China.pdf</a:t>
            </a:r>
          </a:p>
          <a:p>
            <a:r>
              <a:rPr lang="en-US" dirty="0"/>
              <a:t>Export to Japan(2020). Retrieved from </a:t>
            </a:r>
            <a:r>
              <a:rPr lang="en-US" u="sng" dirty="0">
                <a:hlinkClick r:id="rId5"/>
              </a:rPr>
              <a:t>https://exporttojapan.co.uk/guide/hr-recruitment/hiring-in-japan/</a:t>
            </a:r>
            <a:endParaRPr lang="en-US" dirty="0"/>
          </a:p>
          <a:p>
            <a:r>
              <a:rPr lang="en-US" dirty="0" err="1"/>
              <a:t>Firkola</a:t>
            </a:r>
            <a:r>
              <a:rPr lang="en-US" dirty="0"/>
              <a:t>, P. (2014). Changing Recruitment Practices in Japanese Companies. </a:t>
            </a:r>
            <a:r>
              <a:rPr lang="en-US" i="1" dirty="0"/>
              <a:t>UNIVERSAL JOURNAL OF MANAGEMENT, </a:t>
            </a:r>
            <a:r>
              <a:rPr lang="en-US" dirty="0"/>
              <a:t>(), . 	doi:10.13189/ujm.2014.020801</a:t>
            </a:r>
          </a:p>
          <a:p>
            <a:r>
              <a:rPr lang="en-US" dirty="0"/>
              <a:t>France: Employers obligation to provide skill development plans or training. (n.d.). Retrieved from 	</a:t>
            </a:r>
            <a:r>
              <a:rPr lang="en-US" u="sng" dirty="0">
                <a:hlinkClick r:id="rId6"/>
              </a:rPr>
              <a:t>https://www.eurofound.europa.eu/observatories/emcc/erm/legislation/france-</a:t>
            </a:r>
            <a:r>
              <a:rPr lang="en-US" dirty="0">
                <a:hlinkClick r:id="rId6"/>
              </a:rPr>
              <a:t>employers-obligation-to-</a:t>
            </a:r>
            <a:r>
              <a:rPr lang="en-US" dirty="0"/>
              <a:t>	provide-skill-development-plans-or-training</a:t>
            </a:r>
          </a:p>
          <a:p>
            <a:r>
              <a:rPr lang="en-US" dirty="0" err="1"/>
              <a:t>Graison</a:t>
            </a:r>
            <a:r>
              <a:rPr lang="en-US" dirty="0"/>
              <a:t>, J. (2018). Payment methods and practices in Japan. Retrieved from </a:t>
            </a:r>
            <a:r>
              <a:rPr lang="en-US" u="sng" dirty="0">
                <a:hlinkClick r:id="rId7"/>
              </a:rPr>
              <a:t>https://thepaypers.com/expert-	opinion/payment-methods-and-practices-in-japan--772040</a:t>
            </a:r>
            <a:endParaRPr lang="en-US" dirty="0"/>
          </a:p>
          <a:p>
            <a:endParaRPr lang="en-US" dirty="0"/>
          </a:p>
        </p:txBody>
      </p:sp>
    </p:spTree>
    <p:extLst>
      <p:ext uri="{BB962C8B-B14F-4D97-AF65-F5344CB8AC3E}">
        <p14:creationId xmlns:p14="http://schemas.microsoft.com/office/powerpoint/2010/main" val="81046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References</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p:txBody>
          <a:bodyPr>
            <a:normAutofit fontScale="92500" lnSpcReduction="10000"/>
          </a:bodyPr>
          <a:lstStyle/>
          <a:p>
            <a:pPr>
              <a:lnSpc>
                <a:spcPct val="120000"/>
              </a:lnSpc>
            </a:pPr>
            <a:r>
              <a:rPr lang="en-US" sz="1600" dirty="0"/>
              <a:t>Hiring in France - what you need to know. (2020, March 3). </a:t>
            </a:r>
          </a:p>
          <a:p>
            <a:pPr marL="201168" lvl="1" indent="0">
              <a:lnSpc>
                <a:spcPct val="120000"/>
              </a:lnSpc>
              <a:buNone/>
            </a:pPr>
            <a:r>
              <a:rPr lang="en-US" sz="1600" dirty="0"/>
              <a:t>	Retrieved from </a:t>
            </a:r>
            <a:r>
              <a:rPr lang="en-US" sz="1600" u="sng" dirty="0">
                <a:hlinkClick r:id="rId2"/>
              </a:rPr>
              <a:t> https://www.eurodev.com/hiring-in-france/</a:t>
            </a:r>
            <a:endParaRPr lang="en-US" sz="1600" dirty="0"/>
          </a:p>
          <a:p>
            <a:pPr>
              <a:lnSpc>
                <a:spcPct val="120000"/>
              </a:lnSpc>
            </a:pPr>
            <a:r>
              <a:rPr lang="en-US" sz="1600" dirty="0"/>
              <a:t>Hiring Practices in China(2016). Retrieved from </a:t>
            </a:r>
            <a:r>
              <a:rPr lang="en-US" sz="1600" dirty="0">
                <a:hlinkClick r:id="rId3"/>
              </a:rPr>
              <a:t>https://knowledge.leglobal.org/hiring-practices-in-</a:t>
            </a:r>
            <a:r>
              <a:rPr lang="en-US" sz="1600" dirty="0"/>
              <a:t>china/</a:t>
            </a:r>
          </a:p>
          <a:p>
            <a:pPr>
              <a:lnSpc>
                <a:spcPct val="120000"/>
              </a:lnSpc>
            </a:pPr>
            <a:r>
              <a:rPr lang="en-US" sz="1600" dirty="0"/>
              <a:t>Hiring Practices in Mexico. (2019, July 12). Retrieved May 6, 2020, from 	</a:t>
            </a:r>
            <a:r>
              <a:rPr lang="en-US" sz="1600" dirty="0">
                <a:hlinkClick r:id="rId4"/>
              </a:rPr>
              <a:t>https://knowledge.leglobal.org/hiring-</a:t>
            </a:r>
            <a:r>
              <a:rPr lang="en-US" sz="1600" dirty="0"/>
              <a:t>	practices-in-</a:t>
            </a:r>
            <a:r>
              <a:rPr lang="en-US" sz="1600" dirty="0" err="1"/>
              <a:t>mexico</a:t>
            </a:r>
            <a:r>
              <a:rPr lang="en-US" sz="1600" dirty="0"/>
              <a:t>/</a:t>
            </a:r>
          </a:p>
          <a:p>
            <a:pPr>
              <a:lnSpc>
                <a:spcPct val="120000"/>
              </a:lnSpc>
            </a:pPr>
            <a:r>
              <a:rPr lang="en-US" sz="1600" dirty="0"/>
              <a:t>Hofstede Insights(2020). Retrieved from </a:t>
            </a:r>
            <a:r>
              <a:rPr lang="en-US" sz="1600" u="sng" dirty="0">
                <a:hlinkClick r:id="rId5"/>
              </a:rPr>
              <a:t>https://www.hofstede-insights.com/country- 	comparison/japan/</a:t>
            </a:r>
            <a:endParaRPr lang="en-US" sz="1600" dirty="0"/>
          </a:p>
          <a:p>
            <a:pPr>
              <a:lnSpc>
                <a:spcPct val="120000"/>
              </a:lnSpc>
            </a:pPr>
            <a:r>
              <a:rPr lang="en-US" sz="1600" dirty="0"/>
              <a:t>Jung, L. (2020). National </a:t>
            </a:r>
            <a:r>
              <a:rPr lang="en-US" sz="1600" dirty="0" err="1"/>
              <a:t>Labour</a:t>
            </a:r>
            <a:r>
              <a:rPr lang="en-US" sz="1600" dirty="0"/>
              <a:t> Law Profile: Japan. </a:t>
            </a:r>
          </a:p>
          <a:p>
            <a:pPr marL="201168" lvl="1" indent="0">
              <a:lnSpc>
                <a:spcPct val="120000"/>
              </a:lnSpc>
              <a:buNone/>
            </a:pPr>
            <a:r>
              <a:rPr lang="en-US" sz="1600" dirty="0"/>
              <a:t>	Retrieved from </a:t>
            </a:r>
            <a:r>
              <a:rPr lang="en-US" sz="1600" u="sng" dirty="0">
                <a:hlinkClick r:id="rId6"/>
              </a:rPr>
              <a:t>https://www.ilo.org/ifpdial/information-resources/national-labour-law-profiles/WCMS_158904/lang--en/index.htm</a:t>
            </a:r>
            <a:endParaRPr lang="en-US" sz="1600" dirty="0"/>
          </a:p>
          <a:p>
            <a:pPr>
              <a:lnSpc>
                <a:spcPct val="120000"/>
              </a:lnSpc>
            </a:pPr>
            <a:r>
              <a:rPr lang="en-US" sz="1600" dirty="0" err="1"/>
              <a:t>Labour</a:t>
            </a:r>
            <a:r>
              <a:rPr lang="en-US" sz="1600" dirty="0"/>
              <a:t> relations in China: Some frequently asked questions(2018). Retrieved from 	https://clb.org.hk/content/labour-relations-china-some-frequently-asked-questions</a:t>
            </a:r>
          </a:p>
          <a:p>
            <a:endParaRPr lang="en-US" dirty="0"/>
          </a:p>
        </p:txBody>
      </p:sp>
    </p:spTree>
    <p:extLst>
      <p:ext uri="{BB962C8B-B14F-4D97-AF65-F5344CB8AC3E}">
        <p14:creationId xmlns:p14="http://schemas.microsoft.com/office/powerpoint/2010/main" val="20547712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References</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p:txBody>
          <a:bodyPr>
            <a:normAutofit/>
          </a:bodyPr>
          <a:lstStyle/>
          <a:p>
            <a:r>
              <a:rPr lang="en-US" sz="1600" dirty="0"/>
              <a:t>Labor Relations in Mexico: a brief synopsis: The </a:t>
            </a:r>
            <a:r>
              <a:rPr lang="en-US" sz="1600" dirty="0" err="1"/>
              <a:t>Tecma</a:t>
            </a:r>
            <a:r>
              <a:rPr lang="en-US" sz="1600" dirty="0"/>
              <a:t> Group. (2019, March 29). Retrieved May 	6, 2020, from https://www.tecma.com/labor-relations-in-mexico/</a:t>
            </a:r>
          </a:p>
          <a:p>
            <a:r>
              <a:rPr lang="en-US" sz="1600" dirty="0"/>
              <a:t>L&amp;E Global(2020). Retrieved from </a:t>
            </a:r>
            <a:r>
              <a:rPr lang="en-US" sz="1600" u="sng" dirty="0">
                <a:hlinkClick r:id="rId2"/>
              </a:rPr>
              <a:t>https://leglobal.org/firms/atsumi-sakai/</a:t>
            </a:r>
            <a:endParaRPr lang="en-US" sz="1600" dirty="0"/>
          </a:p>
          <a:p>
            <a:r>
              <a:rPr lang="en-US" sz="1600" dirty="0" err="1"/>
              <a:t>Makhecha</a:t>
            </a:r>
            <a:r>
              <a:rPr lang="en-US" sz="1600" dirty="0"/>
              <a:t>, U.P. &amp; </a:t>
            </a:r>
            <a:r>
              <a:rPr lang="en-US" sz="1600" dirty="0" err="1"/>
              <a:t>Vasanthi</a:t>
            </a:r>
            <a:r>
              <a:rPr lang="en-US" sz="1600" dirty="0"/>
              <a:t>, S. (2018). Multi-Level Gaps: A Study of Intended, Actual and 	Experienced Human Resource Practices in a Hypermarket Chain in India.</a:t>
            </a:r>
          </a:p>
          <a:p>
            <a:r>
              <a:rPr lang="en-US" sz="1600" dirty="0"/>
              <a:t>Market Research In China Recruiting And Retaining The Best Employees(n.d.). Retrieved from 	https://www.b2binternational.com/publications/market-research-recruitment-in-china/</a:t>
            </a:r>
          </a:p>
          <a:p>
            <a:r>
              <a:rPr lang="en-US" sz="1600" dirty="0" err="1"/>
              <a:t>Owan</a:t>
            </a:r>
            <a:r>
              <a:rPr lang="en-US" sz="1600" dirty="0"/>
              <a:t>, H. (2019). Hiring challenges for Japanese companies. Retrieved from 	</a:t>
            </a:r>
            <a:r>
              <a:rPr lang="en-US" sz="1600" u="sng" dirty="0">
                <a:hlinkClick r:id="rId3"/>
              </a:rPr>
              <a:t>https://voxeu.org/article/hiring-challenges-japanese-companies</a:t>
            </a:r>
            <a:endParaRPr lang="en-US" sz="1600" dirty="0"/>
          </a:p>
          <a:p>
            <a:r>
              <a:rPr lang="en-US" sz="1600" dirty="0"/>
              <a:t>Preferred Methods Of Payment In Japan(2020). Retrieved from 	</a:t>
            </a:r>
            <a:r>
              <a:rPr lang="en-US" sz="1600" u="sng" dirty="0">
                <a:hlinkClick r:id="rId4"/>
              </a:rPr>
              <a:t>https://exporttojapan.co.uk/guide/payment-and-pricing/preferred-payment-methods-	japan/</a:t>
            </a:r>
            <a:endParaRPr lang="en-US" sz="1600" dirty="0"/>
          </a:p>
          <a:p>
            <a:endParaRPr lang="en-US" dirty="0"/>
          </a:p>
        </p:txBody>
      </p:sp>
    </p:spTree>
    <p:extLst>
      <p:ext uri="{BB962C8B-B14F-4D97-AF65-F5344CB8AC3E}">
        <p14:creationId xmlns:p14="http://schemas.microsoft.com/office/powerpoint/2010/main" val="2627790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EB7DA67-E09F-471A-BC1B-FBEF52D871AD}"/>
              </a:ext>
            </a:extLst>
          </p:cNvPr>
          <p:cNvSpPr>
            <a:spLocks noGrp="1"/>
          </p:cNvSpPr>
          <p:nvPr>
            <p:ph type="title"/>
          </p:nvPr>
        </p:nvSpPr>
        <p:spPr/>
        <p:txBody>
          <a:bodyPr/>
          <a:lstStyle/>
          <a:p>
            <a:r>
              <a:rPr lang="en-US" dirty="0">
                <a:solidFill>
                  <a:schemeClr val="accent1"/>
                </a:solidFill>
              </a:rPr>
              <a:t>References</a:t>
            </a:r>
          </a:p>
        </p:txBody>
      </p:sp>
      <p:sp>
        <p:nvSpPr>
          <p:cNvPr id="3" name="Content Placeholder 2">
            <a:extLst>
              <a:ext uri="{FF2B5EF4-FFF2-40B4-BE49-F238E27FC236}">
                <a16:creationId xmlns:a16="http://schemas.microsoft.com/office/drawing/2014/main" xmlns="" id="{F7BE44CF-1022-4423-83C4-6145AE6333D3}"/>
              </a:ext>
            </a:extLst>
          </p:cNvPr>
          <p:cNvSpPr>
            <a:spLocks noGrp="1"/>
          </p:cNvSpPr>
          <p:nvPr>
            <p:ph idx="1"/>
          </p:nvPr>
        </p:nvSpPr>
        <p:spPr>
          <a:xfrm>
            <a:off x="1097280" y="1845734"/>
            <a:ext cx="10058400" cy="4272262"/>
          </a:xfrm>
        </p:spPr>
        <p:txBody>
          <a:bodyPr>
            <a:normAutofit fontScale="62500" lnSpcReduction="20000"/>
          </a:bodyPr>
          <a:lstStyle/>
          <a:p>
            <a:r>
              <a:rPr lang="en-US" sz="2600" dirty="0"/>
              <a:t>Schwab, K. (2018). </a:t>
            </a:r>
            <a:r>
              <a:rPr lang="en-US" sz="2600" i="1" dirty="0"/>
              <a:t>The Global Competitiveness Report 2018</a:t>
            </a:r>
            <a:r>
              <a:rPr lang="en-US" sz="2600" dirty="0"/>
              <a:t>. Geneva, Switzerland: World Economic Forum.</a:t>
            </a:r>
          </a:p>
          <a:p>
            <a:r>
              <a:rPr lang="en-US" sz="2600" dirty="0" err="1"/>
              <a:t>S.l.</a:t>
            </a:r>
            <a:r>
              <a:rPr lang="en-US" sz="2600" dirty="0"/>
              <a:t> (2017, April 9). Hiring employees. Retrieved from </a:t>
            </a:r>
            <a:r>
              <a:rPr lang="en-US" sz="2600" dirty="0">
                <a:hlinkClick r:id="rId2"/>
              </a:rPr>
              <a:t>https://www.justlanded.com/english/France/France-	Guide/Business/Hiring-</a:t>
            </a:r>
            <a:r>
              <a:rPr lang="en-US" sz="2600" dirty="0"/>
              <a:t>employees</a:t>
            </a:r>
          </a:p>
          <a:p>
            <a:r>
              <a:rPr lang="en-US" sz="2600" dirty="0" err="1"/>
              <a:t>Stefanski</a:t>
            </a:r>
            <a:r>
              <a:rPr lang="en-US" sz="2600" dirty="0"/>
              <a:t>, P. (n.d.). The basics of recruiting in France. Retrieved from </a:t>
            </a:r>
            <a:r>
              <a:rPr lang="en-US" sz="2600" u="sng" dirty="0">
                <a:hlinkClick r:id="rId3"/>
              </a:rPr>
              <a:t>https://www.wilsonhcg.com/blog/the-basics-of-	recruiting-in-</a:t>
            </a:r>
            <a:r>
              <a:rPr lang="en-US" sz="2600" u="sng" dirty="0" err="1">
                <a:hlinkClick r:id="rId3"/>
              </a:rPr>
              <a:t>france</a:t>
            </a:r>
            <a:endParaRPr lang="en-US" sz="2600" dirty="0"/>
          </a:p>
          <a:p>
            <a:r>
              <a:rPr lang="en-US" sz="2600" dirty="0"/>
              <a:t>Tamer, K.D., Wood, G. &amp; Rahul, S. (2019). Human Resource Management in India: Performance and Complementary. 	</a:t>
            </a:r>
            <a:r>
              <a:rPr lang="en-US" sz="2600" i="1" dirty="0"/>
              <a:t>European 	Management Review.</a:t>
            </a:r>
            <a:endParaRPr lang="en-US" sz="2600" dirty="0"/>
          </a:p>
          <a:p>
            <a:r>
              <a:rPr lang="en-US" sz="2600" dirty="0"/>
              <a:t>Understanding Payroll in China: What Global Companies Need to Know About China Payroll(2017). Retrieved from 	</a:t>
            </a:r>
            <a:r>
              <a:rPr lang="en-US" sz="2600" dirty="0">
                <a:hlinkClick r:id="rId4"/>
              </a:rPr>
              <a:t>https://www.cloudpay.net/resources/understanding-payroll-in-china-what-global-companies-need-to-know-	about-china-</a:t>
            </a:r>
            <a:r>
              <a:rPr lang="en-US" sz="2600" dirty="0"/>
              <a:t>payroll</a:t>
            </a:r>
          </a:p>
          <a:p>
            <a:r>
              <a:rPr lang="en-US" sz="2600" dirty="0"/>
              <a:t>University of Phoenix. (n.d.). Student and Faculty Portal. Retrieved May 6, 2020, from 	https://ecampus.phoenix.edu/secure/aapd/SB/ORG535/ORG535casestudy/index.html</a:t>
            </a:r>
          </a:p>
          <a:p>
            <a:r>
              <a:rPr lang="en-US" sz="2600" dirty="0"/>
              <a:t>Workforce training in Mexico is the law: The </a:t>
            </a:r>
            <a:r>
              <a:rPr lang="en-US" sz="2600" dirty="0" err="1"/>
              <a:t>Tecma</a:t>
            </a:r>
            <a:r>
              <a:rPr lang="en-US" sz="2600" dirty="0"/>
              <a:t> Group. (2018, April 6). Retrieved May 6, 2020, from 	</a:t>
            </a:r>
            <a:r>
              <a:rPr lang="en-US" sz="2600" u="sng" dirty="0">
                <a:hlinkClick r:id="rId5"/>
              </a:rPr>
              <a:t>https://www.tecma.com/workforce-training-in-mexico-law/</a:t>
            </a:r>
            <a:endParaRPr lang="en-US" sz="2600" dirty="0"/>
          </a:p>
          <a:p>
            <a:r>
              <a:rPr lang="en-US" sz="2600" dirty="0"/>
              <a:t>Zhang, T. (2015). The unspoken rules of recruitment in China. Retrieved from </a:t>
            </a:r>
            <a:r>
              <a:rPr lang="en-US" sz="2600" dirty="0">
                <a:hlinkClick r:id="rId6"/>
              </a:rPr>
              <a:t>https://news.efinancialcareers.com/uk-	</a:t>
            </a:r>
            <a:r>
              <a:rPr lang="en-US" sz="2600" dirty="0" err="1">
                <a:hlinkClick r:id="rId6"/>
              </a:rPr>
              <a:t>en</a:t>
            </a:r>
            <a:r>
              <a:rPr lang="en-US" sz="2600" dirty="0">
                <a:hlinkClick r:id="rId6"/>
              </a:rPr>
              <a:t>/218643/the-</a:t>
            </a:r>
            <a:r>
              <a:rPr lang="en-US" sz="2600" dirty="0"/>
              <a:t>unspoken-rules-of-recruitment-in-china</a:t>
            </a:r>
          </a:p>
          <a:p>
            <a:endParaRPr lang="en-US" dirty="0"/>
          </a:p>
        </p:txBody>
      </p:sp>
    </p:spTree>
    <p:extLst>
      <p:ext uri="{BB962C8B-B14F-4D97-AF65-F5344CB8AC3E}">
        <p14:creationId xmlns:p14="http://schemas.microsoft.com/office/powerpoint/2010/main" val="1928137658"/>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523</TotalTime>
  <Words>2152</Words>
  <Application>Microsoft Office PowerPoint</Application>
  <PresentationFormat>Widescreen</PresentationFormat>
  <Paragraphs>223</Paragraphs>
  <Slides>14</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Calibri</vt:lpstr>
      <vt:lpstr>Calibri Light</vt:lpstr>
      <vt:lpstr>Times New Roman</vt:lpstr>
      <vt:lpstr>Wingdings</vt:lpstr>
      <vt:lpstr>Retrospect</vt:lpstr>
      <vt:lpstr>PowerPoint Presentation</vt:lpstr>
      <vt:lpstr>International HR Principles</vt:lpstr>
      <vt:lpstr>Mexico</vt:lpstr>
      <vt:lpstr>Canada</vt:lpstr>
      <vt:lpstr>France</vt:lpstr>
      <vt:lpstr>Japan</vt:lpstr>
      <vt:lpstr>China </vt:lpstr>
      <vt:lpstr>India</vt:lpstr>
      <vt:lpstr>Conclusion</vt:lpstr>
      <vt:lpstr>References</vt:lpstr>
      <vt:lpstr>References</vt:lpstr>
      <vt:lpstr>References</vt:lpstr>
      <vt:lpstr>References</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International HR Principles</dc:title>
  <dc:creator>Cedric C Fleming</dc:creator>
  <cp:lastModifiedBy>Verma, Honey [US] (AS)</cp:lastModifiedBy>
  <cp:revision>32</cp:revision>
  <dcterms:created xsi:type="dcterms:W3CDTF">2020-05-09T12:51:38Z</dcterms:created>
  <dcterms:modified xsi:type="dcterms:W3CDTF">2020-05-26T14:43:58Z</dcterms:modified>
</cp:coreProperties>
</file>